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5D3E3-E916-4C16-8735-880B5B3AC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A581F6-B398-4E73-A2DC-B6EC6EE55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B2D2A2-3D44-429F-8EDC-F480403A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CF27C9-9D7F-4DF7-A9B3-E0325292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F168CE-AAF6-469F-8EEE-00BE1A77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9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1F878-D2C2-4A65-9DC7-EAA6F82B8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212BB3-E2E1-421C-A073-3F744AD97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A52B41-1253-48B3-8C5A-6EC36F682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57FFD7-0303-438C-9800-BE48ECFD6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50D3E2-0AE4-4983-9F11-8BC7A246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30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9FCAB96-2B27-48AB-83D9-F69A9E864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E98798-633B-4E79-8FF9-FC7C48D3E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2393ED-E914-4045-B75C-4AC0C9A1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845E1-0E44-4B99-8E74-83C924496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A1B615-1BDE-4E18-B8E9-E9C1650B3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6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6DF24F-5373-4065-8241-C817227D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B06EC-D8D0-43B1-8515-A34814FDD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53590-888B-4F8C-9F45-FA9FE6583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49FD97-31CF-4272-BB25-48CF4645F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5E756-3EDA-43F2-87D4-D4301C339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76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F61FB-4102-4060-B65D-E48827C7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7D72D1-01EA-4514-B58C-EF6A81200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E42872-B74E-43ED-8937-5F3BA27D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6AE145-6512-4EB7-AC63-27E75476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9A25D3-A546-4B5F-9023-F60B787D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48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68ADD-CF04-46CD-9BDD-BADFBA8C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B01C9D-F868-4A6B-80F7-11CDE53CD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0479F9C-95CF-4F15-8415-0B3872E7C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D161E3-9572-44D5-B249-F3AC4FE4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E37941-0985-4E04-8A86-58C891F6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8F8A5C-9AE7-4D6A-8C36-DEACF6E0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9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E35FC-4BC8-4483-9BCA-EDED8180E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3FBEE4-FE15-4F65-B6BE-C3E70A4A2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1FAEDE-6656-4C12-AEE3-E105131C4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CF7210-7F87-483A-829B-11654C200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6DB3BF8-7E71-4838-9CA4-781090E5D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3524CD-DAB4-4201-9977-199BC248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6A4326-493D-4782-8AB8-3A36B6CF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FA4937-8418-4B98-A1E0-49623B65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96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A16C0-6DB2-445D-B045-65FD5A1D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E785F7-A18F-4318-BA3F-AE7434265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1E4FB89-F998-4AE9-A7DF-047BCEF8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5357FB-8BB5-48D7-A96E-481ADEFF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39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42D6F47-4894-42A9-92D9-FA9B107D4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22C4DB-6ECB-4A9D-A59C-F1F03641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C091C13-CCBC-4D91-A557-92592FF4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75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930A0-C2C0-4D6C-87BF-17C535D52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78C9E8-4374-4FA0-91DE-20E1520D7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DC4552A-D915-4DA9-8B73-286199340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277C5D-FD38-4BC7-9C6E-61F6DFAC3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55F267-B5A7-438D-BF49-32ED0153C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7729A0-D8DC-4FC2-B9D8-C7B9C49B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79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AB29B-8F0A-499D-A8B3-F55AF27C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15D0512-E1BA-46BF-80C9-8EF83141D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BBA74A-4C2B-447E-9B25-BAB3377BB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A1B19B-61C6-45AA-8DED-AD07C874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6D97FED-A872-4818-85AD-06559AF9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420E4C-83E0-4D44-81E6-21B618B0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42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8820822-91BE-454A-9930-B75514E8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9F5E40-9513-4CC9-A8C4-16DFF6BB3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09427E-32E6-4753-8F62-90F45897B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DF8FA-365C-4297-9E26-EB8431575C26}" type="datetimeFigureOut">
              <a:rPr lang="de-DE" smtClean="0"/>
              <a:t>10.10.2023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684360-C9D4-4C3D-99B4-1128602C3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9C1EC-844E-42D2-9C3C-C26911701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107CE-C06B-44A7-9996-FC50A4C52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47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097BD-A53C-42A6-AAFD-B04C36CE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2428"/>
            <a:ext cx="9144000" cy="2907535"/>
          </a:xfrm>
        </p:spPr>
        <p:txBody>
          <a:bodyPr>
            <a:normAutofit/>
          </a:bodyPr>
          <a:lstStyle/>
          <a:p>
            <a:r>
              <a:rPr lang="de-DE" sz="2800" b="1" dirty="0"/>
              <a:t>Frauen leben länger – aber wovon?</a:t>
            </a:r>
            <a:br>
              <a:rPr lang="de-DE" sz="2800" b="1" dirty="0"/>
            </a:br>
            <a:br>
              <a:rPr lang="de-DE" sz="2400" b="1" dirty="0"/>
            </a:br>
            <a:br>
              <a:rPr lang="de-DE" sz="2400" b="1" dirty="0"/>
            </a:br>
            <a:r>
              <a:rPr lang="de-DE" sz="2400" b="1" dirty="0"/>
              <a:t>Veranstaltung der Überparteilichen Fraueninitiative Berlin und des Harriet Taylor Mill-Instituts der HWR Berlin</a:t>
            </a:r>
            <a:br>
              <a:rPr lang="de-DE" sz="2400" b="1" dirty="0"/>
            </a:br>
            <a:r>
              <a:rPr lang="de-DE" sz="2400" b="1" dirty="0"/>
              <a:t>13.10.2023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2EEC82-FFAC-4770-99B9-8D205C41B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0462"/>
            <a:ext cx="9144000" cy="1655762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b="1" dirty="0"/>
              <a:t>Eine Einführung</a:t>
            </a:r>
          </a:p>
          <a:p>
            <a:endParaRPr lang="de-DE" dirty="0"/>
          </a:p>
          <a:p>
            <a:r>
              <a:rPr lang="de-DE" dirty="0"/>
              <a:t>Friederike Maier </a:t>
            </a:r>
          </a:p>
        </p:txBody>
      </p:sp>
    </p:spTree>
    <p:extLst>
      <p:ext uri="{BB962C8B-B14F-4D97-AF65-F5344CB8AC3E}">
        <p14:creationId xmlns:p14="http://schemas.microsoft.com/office/powerpoint/2010/main" val="402696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B801A2-FFCC-48F3-A156-21926D839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8668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CE9077-BB84-469D-936B-CD65D31CB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Renten der heutigen Rentnerinnen und Rentner sind das Ergebnis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individueller Erwerbsverläufe, Einkommen = Beitragszahlungen</a:t>
            </a:r>
          </a:p>
          <a:p>
            <a:endParaRPr lang="de-DE" dirty="0"/>
          </a:p>
          <a:p>
            <a:r>
              <a:rPr lang="de-DE" dirty="0"/>
              <a:t>Gesetzlicher Regelungen und ihren Veränderungen wie Renteneintrittsalter, Rentenniveau, Anrechnungsregeln etc.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740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AE752-7F52-4594-A903-B5CF54D55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2456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85F83D-8A45-4944-BC72-EB5F17A4F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Erklärung des Gender Pension Gaps</a:t>
            </a:r>
          </a:p>
          <a:p>
            <a:r>
              <a:rPr lang="de-DE" dirty="0"/>
              <a:t>niedrigere Erwerbseinkommen: schlechter bezahlte Berufe und Branchen, weniger Aufstiegschancen und Führungspositionen, Teilzeit und geringfügige Beschäftigung</a:t>
            </a:r>
          </a:p>
          <a:p>
            <a:r>
              <a:rPr lang="de-DE" dirty="0"/>
              <a:t>Erwerbsunterbrechungen aufgrund von Kinderbetreuung oder anderer Care-Arbeit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879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C1DA5-38BC-4AD4-85C1-156F7CE1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5E4644-77C4-47CA-84EA-F03D550F5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Positiv wirken sich aus: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- steigende Erwerbsbeteiligung der Frauen</a:t>
            </a:r>
          </a:p>
          <a:p>
            <a:pPr marL="0" indent="0">
              <a:buNone/>
            </a:pPr>
            <a:r>
              <a:rPr lang="de-DE" dirty="0"/>
              <a:t>- Kürzere Unterbrechungszeiten</a:t>
            </a:r>
          </a:p>
          <a:p>
            <a:pPr marL="0" indent="0">
              <a:buNone/>
            </a:pPr>
            <a:r>
              <a:rPr lang="de-DE" dirty="0"/>
              <a:t>- Die Anrechnung von Kindererziehung als Rentenpunkte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95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DB6AE-7181-4EA7-97CD-49EE48919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30AE4D-A5D6-49D8-B009-648D83C6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Negativ wirken</a:t>
            </a:r>
          </a:p>
          <a:p>
            <a:pPr marL="0" indent="0">
              <a:buNone/>
            </a:pPr>
            <a:r>
              <a:rPr lang="de-DE" dirty="0"/>
              <a:t>- Wegfall des früheren Renteneintrittsalters der Frauen</a:t>
            </a:r>
          </a:p>
          <a:p>
            <a:pPr marL="0" indent="0">
              <a:buNone/>
            </a:pPr>
            <a:r>
              <a:rPr lang="de-DE" dirty="0"/>
              <a:t>- Heraufsetzung des Renteneintrittsalters auf 67 Jahre</a:t>
            </a:r>
          </a:p>
          <a:p>
            <a:pPr marL="0" indent="0">
              <a:buNone/>
            </a:pPr>
            <a:r>
              <a:rPr lang="de-DE" dirty="0"/>
              <a:t>- Verminderung der Hinterbliebenenrente</a:t>
            </a:r>
          </a:p>
          <a:p>
            <a:pPr marL="0" indent="0">
              <a:buNone/>
            </a:pPr>
            <a:r>
              <a:rPr lang="de-DE" dirty="0"/>
              <a:t>- Herabsetzung der Rentenhöhe auf heute 48% </a:t>
            </a:r>
          </a:p>
        </p:txBody>
      </p:sp>
    </p:spTree>
    <p:extLst>
      <p:ext uri="{BB962C8B-B14F-4D97-AF65-F5344CB8AC3E}">
        <p14:creationId xmlns:p14="http://schemas.microsoft.com/office/powerpoint/2010/main" val="71484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04274-3CB8-41EB-A769-08028D86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083ABB-4868-4DBC-8E0F-5050BC5B8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125" y="1183341"/>
            <a:ext cx="10826675" cy="499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Aktuelle Alterseinkünfte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Frauen, 65 Jahre und älter, 17 814 Euro brutto im Jahr. </a:t>
            </a:r>
          </a:p>
          <a:p>
            <a:pPr marL="0" indent="0">
              <a:buNone/>
            </a:pPr>
            <a:r>
              <a:rPr lang="de-DE" dirty="0"/>
              <a:t>Männer, 65 Jahre und älter 25 407 Euro brutto im Jahr </a:t>
            </a:r>
          </a:p>
          <a:p>
            <a:pPr marL="0" indent="0">
              <a:buNone/>
            </a:pPr>
            <a:r>
              <a:rPr lang="de-DE" dirty="0"/>
              <a:t>= Unterschied </a:t>
            </a:r>
            <a:r>
              <a:rPr lang="de-DE" b="1" dirty="0"/>
              <a:t>29,9 %</a:t>
            </a:r>
          </a:p>
          <a:p>
            <a:pPr marL="0" indent="0">
              <a:buNone/>
            </a:pPr>
            <a:r>
              <a:rPr lang="de-DE" dirty="0"/>
              <a:t>Zu den Alterseinkünften zählen Alters- und Hinterbliebenenrenten und -pensionen sowie Renten aus individueller privater Vorsorge.</a:t>
            </a:r>
          </a:p>
          <a:p>
            <a:pPr marL="0" indent="0">
              <a:buNone/>
            </a:pPr>
            <a:r>
              <a:rPr lang="de-DE" dirty="0"/>
              <a:t>Eigene Rente ohne Hinterbliebenenrente: Unterschied </a:t>
            </a:r>
            <a:r>
              <a:rPr lang="de-DE" b="1" dirty="0"/>
              <a:t>42,6%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1800" dirty="0"/>
              <a:t>Quelle : Statistisches Bundesamt 2023; Pressemitteilung 7.3.2023</a:t>
            </a:r>
          </a:p>
        </p:txBody>
      </p:sp>
    </p:spTree>
    <p:extLst>
      <p:ext uri="{BB962C8B-B14F-4D97-AF65-F5344CB8AC3E}">
        <p14:creationId xmlns:p14="http://schemas.microsoft.com/office/powerpoint/2010/main" val="368610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CDE3F8-6D3E-4D8D-A161-D67713AB7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5DCEBD9C-5A33-4782-88D1-26BEF8EA1C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5008" y="796066"/>
            <a:ext cx="10424160" cy="538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46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9F201-DDE3-4FA4-8B13-A6066617B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/>
          </a:bodyPr>
          <a:lstStyle/>
          <a:p>
            <a:r>
              <a:rPr lang="de-DE" sz="1600" dirty="0"/>
              <a:t>Prof. Dr. Friederike Maier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B51C3E-2A1C-4632-9D07-11F02EDC5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4099"/>
            <a:ext cx="10515600" cy="4982864"/>
          </a:xfrm>
        </p:spPr>
        <p:txBody>
          <a:bodyPr/>
          <a:lstStyle/>
          <a:p>
            <a:r>
              <a:rPr lang="de-DE" dirty="0"/>
              <a:t>Die Graphik zeigt: in allen Bestandteilen der Alterseinkünfte gibt es einen Gender Gap: besonders groß ist er in der betrieblichen Altersversorgung mit 50%, betriebliche Altersversorgung ÖD mit 37%,berufsständische Versorgungswerke 32%, Beamtenversorgung 30%, GRV 22,4%. Nur bei den LandwirtInnen ist der Gender Gap minimal.</a:t>
            </a:r>
          </a:p>
          <a:p>
            <a:r>
              <a:rPr lang="de-DE" dirty="0"/>
              <a:t>Die gesetzliche Rentenversicherung ist die wichtigste </a:t>
            </a:r>
            <a:r>
              <a:rPr lang="de-DE"/>
              <a:t>Quelle für 92</a:t>
            </a:r>
            <a:r>
              <a:rPr lang="de-DE" dirty="0"/>
              <a:t>% aller Frauen – und sie ist durch die sozialen Komponenten Hinterbliebenenrente und Kindererziehungszeiten die mit dem relativ niedrigsten Gender Gap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936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Breitbild</PresentationFormat>
  <Paragraphs>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Frauen leben länger – aber wovon?   Veranstaltung der Überparteilichen Fraueninitiative Berlin und des Harriet Taylor Mill-Instituts der HWR Berlin 13.10.2023</vt:lpstr>
      <vt:lpstr>Prof. Dr. Friederike Maier </vt:lpstr>
      <vt:lpstr>Prof. Dr. Friederike Maier </vt:lpstr>
      <vt:lpstr>Prof. Dr. Friederike Maier </vt:lpstr>
      <vt:lpstr>Prof. Dr. Friederike Maier </vt:lpstr>
      <vt:lpstr>Prof. Dr. Friederike Maier </vt:lpstr>
      <vt:lpstr>Prof. Dr. Friederike Maier </vt:lpstr>
      <vt:lpstr>Prof. Dr. Friederike Maier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Frauen leben länger – aber wovon?   Veranstaltung der Überparteilichen Fraueninitiative Berlin und des Harriet Taylor Mill-Instituts der HWR Berlin 13.10.2023</dc:title>
  <dc:creator>Friederike Maier</dc:creator>
  <cp:lastModifiedBy>Friederike Maier</cp:lastModifiedBy>
  <cp:revision>9</cp:revision>
  <dcterms:created xsi:type="dcterms:W3CDTF">2023-10-10T11:09:13Z</dcterms:created>
  <dcterms:modified xsi:type="dcterms:W3CDTF">2023-10-10T15:52:20Z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