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5"/>
  </p:sldMasterIdLst>
  <p:notesMasterIdLst>
    <p:notesMasterId r:id="rId21"/>
  </p:notesMasterIdLst>
  <p:handoutMasterIdLst>
    <p:handoutMasterId r:id="rId22"/>
  </p:handoutMasterIdLst>
  <p:sldIdLst>
    <p:sldId id="256" r:id="rId6"/>
    <p:sldId id="419" r:id="rId7"/>
    <p:sldId id="376" r:id="rId8"/>
    <p:sldId id="431" r:id="rId9"/>
    <p:sldId id="430" r:id="rId10"/>
    <p:sldId id="420" r:id="rId11"/>
    <p:sldId id="432" r:id="rId12"/>
    <p:sldId id="433" r:id="rId13"/>
    <p:sldId id="422" r:id="rId14"/>
    <p:sldId id="427" r:id="rId15"/>
    <p:sldId id="435" r:id="rId16"/>
    <p:sldId id="434" r:id="rId17"/>
    <p:sldId id="429" r:id="rId18"/>
    <p:sldId id="416" r:id="rId19"/>
    <p:sldId id="271" r:id="rId20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FFCC00"/>
    <a:srgbClr val="A1DBB8"/>
    <a:srgbClr val="737373"/>
    <a:srgbClr val="4F81BD"/>
    <a:srgbClr val="666699"/>
    <a:srgbClr val="3366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588" autoAdjust="0"/>
  </p:normalViewPr>
  <p:slideViewPr>
    <p:cSldViewPr>
      <p:cViewPr varScale="1">
        <p:scale>
          <a:sx n="81" d="100"/>
          <a:sy n="81" d="100"/>
        </p:scale>
        <p:origin x="9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https://portal.oecd.org/eshare/els/pc/Deliverables/SPD/Presentations/2023_10_13_MQ_Berlin/fig1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portal.oecd.org/eshare/els/pc/Deliverables/SPD/Presentations/2023_10_13_MQ_Berlin/fig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portal.oecd.org/eshare/els/pc/Deliverables/SPD/Presentations/2023_09_19_MLis_EP_gender_pensions/fig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portal.oecd.org/eshare/els/pc/Deliverables/SPD/Presentations/2023_10_13_MQ_Berlin/gaps_fig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portal.oecd.org/eshare/els/pc/Deliverables/SPD/Presentations/2023_10_13_MQ_Berlin/gaps_fig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portal.oecd.org/eshare/els/pc/Deliverables/SPD/Presentations/2023_10_13_MQ_Berlin/fw3hrg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portal.oecd.org/eshare/els/pc/Deliverables/SPD/Presentations/2023_10_13_MQ_Berlin/LMEA_ej5ixw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https://portal.oecd.org/eshare/els/pc/Deliverables/SPD/Presentations/2023_10_13_MQ_Berlin/survivo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364876900566194E-2"/>
          <c:y val="0.14511319112250451"/>
          <c:w val="0.92863478766287466"/>
          <c:h val="0.6930647797730772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basic!$C$2</c:f>
              <c:strCache>
                <c:ptCount val="1"/>
                <c:pt idx="0">
                  <c:v>2022 or latest</c:v>
                </c:pt>
              </c:strCache>
            </c:strRef>
          </c:tx>
          <c:spPr>
            <a:solidFill>
              <a:srgbClr val="006BB6"/>
            </a:solidFill>
            <a:ln w="6350" cmpd="sng"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 w="6350" cmpd="sng">
                  <a:solidFill>
                    <a:srgbClr val="000000"/>
                  </a:solidFill>
                  <a:round/>
                </a14:hiddenLine>
              </a:ext>
            </a:extLst>
          </c:spPr>
          <c:invertIfNegative val="0"/>
          <c:dPt>
            <c:idx val="9"/>
            <c:invertIfNegative val="0"/>
            <c:bubble3D val="0"/>
            <c:spPr>
              <a:solidFill>
                <a:schemeClr val="accent2"/>
              </a:solidFill>
              <a:ln w="6350" cmpd="sng">
                <a:noFill/>
                <a:round/>
              </a:ln>
              <a:effectLst/>
              <a:extLst>
                <a:ext uri="{91240B29-F687-4F45-9708-019B960494DF}">
                  <a14:hiddenLine xmlns:a14="http://schemas.microsoft.com/office/drawing/2010/main" w="6350" cmpd="sng">
                    <a:solidFill>
                      <a:srgbClr val="000000"/>
                    </a:solidFill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1-D9A2-4998-B7CA-B1E845CADA81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9A2-4998-B7CA-B1E845CADA81}"/>
              </c:ext>
            </c:extLst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 w="6350" cmpd="sng">
                <a:noFill/>
                <a:round/>
              </a:ln>
              <a:effectLst/>
              <a:extLst>
                <a:ext uri="{91240B29-F687-4F45-9708-019B960494DF}">
                  <a14:hiddenLine xmlns:a14="http://schemas.microsoft.com/office/drawing/2010/main" w="6350" cmpd="sng">
                    <a:solidFill>
                      <a:srgbClr val="000000"/>
                    </a:solidFill>
                    <a:round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4-D9A2-4998-B7CA-B1E845CADA81}"/>
              </c:ext>
            </c:extLst>
          </c:dPt>
          <c:cat>
            <c:strRef>
              <c:f>(basic!$B$3:$B$7,basic!$B$10:$B$22,basic!$B$24:$B$32,basic!$B$34)</c:f>
              <c:strCache>
                <c:ptCount val="28"/>
                <c:pt idx="0">
                  <c:v>Malta</c:v>
                </c:pt>
                <c:pt idx="1">
                  <c:v>Luxembourg</c:v>
                </c:pt>
                <c:pt idx="2">
                  <c:v>Netherlands</c:v>
                </c:pt>
                <c:pt idx="3">
                  <c:v>Austria</c:v>
                </c:pt>
                <c:pt idx="4">
                  <c:v>Cyprus</c:v>
                </c:pt>
                <c:pt idx="5">
                  <c:v>France</c:v>
                </c:pt>
                <c:pt idx="6">
                  <c:v>Ireland</c:v>
                </c:pt>
                <c:pt idx="7">
                  <c:v>Italy</c:v>
                </c:pt>
                <c:pt idx="8">
                  <c:v>Spain</c:v>
                </c:pt>
                <c:pt idx="9">
                  <c:v>Germany</c:v>
                </c:pt>
                <c:pt idx="10">
                  <c:v>Greece</c:v>
                </c:pt>
                <c:pt idx="11">
                  <c:v>Portugal</c:v>
                </c:pt>
                <c:pt idx="12">
                  <c:v>Bulgaria</c:v>
                </c:pt>
                <c:pt idx="13">
                  <c:v>Sweden</c:v>
                </c:pt>
                <c:pt idx="14">
                  <c:v>Belgium</c:v>
                </c:pt>
                <c:pt idx="15">
                  <c:v>Croatia</c:v>
                </c:pt>
                <c:pt idx="16">
                  <c:v>EU27</c:v>
                </c:pt>
                <c:pt idx="17">
                  <c:v>Finland</c:v>
                </c:pt>
                <c:pt idx="18">
                  <c:v>Romania</c:v>
                </c:pt>
                <c:pt idx="19">
                  <c:v>Poland</c:v>
                </c:pt>
                <c:pt idx="20">
                  <c:v>Latvia</c:v>
                </c:pt>
                <c:pt idx="21">
                  <c:v>Czechia</c:v>
                </c:pt>
                <c:pt idx="22">
                  <c:v>Lithuania</c:v>
                </c:pt>
                <c:pt idx="23">
                  <c:v>Hungary</c:v>
                </c:pt>
                <c:pt idx="24">
                  <c:v>Slovakia</c:v>
                </c:pt>
                <c:pt idx="25">
                  <c:v>Slovenia</c:v>
                </c:pt>
                <c:pt idx="26">
                  <c:v>Denmark</c:v>
                </c:pt>
                <c:pt idx="27">
                  <c:v>Estonia</c:v>
                </c:pt>
              </c:strCache>
              <c:extLst/>
            </c:strRef>
          </c:cat>
          <c:val>
            <c:numRef>
              <c:f>(basic!$C$3:$C$7,basic!$C$10:$C$22,basic!$C$24:$C$32,basic!$C$34)</c:f>
              <c:numCache>
                <c:formatCode>0%</c:formatCode>
                <c:ptCount val="28"/>
                <c:pt idx="0">
                  <c:v>0.41799999999999998</c:v>
                </c:pt>
                <c:pt idx="1">
                  <c:v>0.379</c:v>
                </c:pt>
                <c:pt idx="2">
                  <c:v>0.379</c:v>
                </c:pt>
                <c:pt idx="3">
                  <c:v>0.34399999999999997</c:v>
                </c:pt>
                <c:pt idx="4">
                  <c:v>0.34299999999999997</c:v>
                </c:pt>
                <c:pt idx="5">
                  <c:v>0.30499999999999999</c:v>
                </c:pt>
                <c:pt idx="6">
                  <c:v>0.30399999999999999</c:v>
                </c:pt>
                <c:pt idx="7">
                  <c:v>0.30099999999999999</c:v>
                </c:pt>
                <c:pt idx="8">
                  <c:v>0.28399999999999997</c:v>
                </c:pt>
                <c:pt idx="9">
                  <c:v>0.27800000000000002</c:v>
                </c:pt>
                <c:pt idx="10">
                  <c:v>0.26700000000000002</c:v>
                </c:pt>
                <c:pt idx="11">
                  <c:v>0.26300000000000001</c:v>
                </c:pt>
                <c:pt idx="12">
                  <c:v>0.255</c:v>
                </c:pt>
                <c:pt idx="13">
                  <c:v>0.251</c:v>
                </c:pt>
                <c:pt idx="14">
                  <c:v>0.251</c:v>
                </c:pt>
                <c:pt idx="15">
                  <c:v>0.248</c:v>
                </c:pt>
                <c:pt idx="16">
                  <c:v>0.23251851851851854</c:v>
                </c:pt>
                <c:pt idx="17">
                  <c:v>0.222</c:v>
                </c:pt>
                <c:pt idx="18">
                  <c:v>0.19399999999999998</c:v>
                </c:pt>
                <c:pt idx="19">
                  <c:v>0.156</c:v>
                </c:pt>
                <c:pt idx="20">
                  <c:v>0.14800000000000002</c:v>
                </c:pt>
                <c:pt idx="21">
                  <c:v>0.13600000000000001</c:v>
                </c:pt>
                <c:pt idx="22">
                  <c:v>0.13200000000000001</c:v>
                </c:pt>
                <c:pt idx="23">
                  <c:v>9.9000000000000005E-2</c:v>
                </c:pt>
                <c:pt idx="24">
                  <c:v>9.9000000000000005E-2</c:v>
                </c:pt>
                <c:pt idx="25">
                  <c:v>9.1999999999999998E-2</c:v>
                </c:pt>
                <c:pt idx="26">
                  <c:v>8.3000000000000004E-2</c:v>
                </c:pt>
                <c:pt idx="27">
                  <c:v>4.7E-2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D9A2-4998-B7CA-B1E845CADA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0670208"/>
        <c:axId val="370868992"/>
      </c:barChart>
      <c:lineChart>
        <c:grouping val="standard"/>
        <c:varyColors val="0"/>
        <c:ser>
          <c:idx val="1"/>
          <c:order val="1"/>
          <c:tx>
            <c:strRef>
              <c:f>basic!$D$2</c:f>
              <c:strCache>
                <c:ptCount val="1"/>
                <c:pt idx="0">
                  <c:v>2010</c:v>
                </c:pt>
              </c:strCache>
            </c:strRef>
          </c:tx>
          <c:spPr>
            <a:ln w="28575" cap="rnd" cmpd="sng" algn="ctr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28575" cap="rnd" cmpd="sng" algn="ctr">
                  <a:solidFill>
                    <a:srgbClr val="C0504D">
                      <a:shade val="95000"/>
                      <a:satMod val="105000"/>
                    </a:srgbClr>
                  </a:solidFill>
                  <a:prstDash val="solid"/>
                  <a:round/>
                </a14:hiddenLine>
              </a:ext>
            </a:extLst>
          </c:spPr>
          <c:marker>
            <c:symbol val="diamond"/>
            <c:size val="9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  <a:effectLst/>
            </c:spPr>
          </c:marker>
          <c:cat>
            <c:strRef>
              <c:f>(basic!$B$3:$B$7,basic!$B$10:$B$22,basic!$B$24:$B$32,basic!$B$34)</c:f>
              <c:strCache>
                <c:ptCount val="28"/>
                <c:pt idx="0">
                  <c:v>Malta</c:v>
                </c:pt>
                <c:pt idx="1">
                  <c:v>Luxembourg</c:v>
                </c:pt>
                <c:pt idx="2">
                  <c:v>Netherlands</c:v>
                </c:pt>
                <c:pt idx="3">
                  <c:v>Austria</c:v>
                </c:pt>
                <c:pt idx="4">
                  <c:v>Cyprus</c:v>
                </c:pt>
                <c:pt idx="5">
                  <c:v>France</c:v>
                </c:pt>
                <c:pt idx="6">
                  <c:v>Ireland</c:v>
                </c:pt>
                <c:pt idx="7">
                  <c:v>Italy</c:v>
                </c:pt>
                <c:pt idx="8">
                  <c:v>Spain</c:v>
                </c:pt>
                <c:pt idx="9">
                  <c:v>Germany</c:v>
                </c:pt>
                <c:pt idx="10">
                  <c:v>Greece</c:v>
                </c:pt>
                <c:pt idx="11">
                  <c:v>Portugal</c:v>
                </c:pt>
                <c:pt idx="12">
                  <c:v>Bulgaria</c:v>
                </c:pt>
                <c:pt idx="13">
                  <c:v>Sweden</c:v>
                </c:pt>
                <c:pt idx="14">
                  <c:v>Belgium</c:v>
                </c:pt>
                <c:pt idx="15">
                  <c:v>Croatia</c:v>
                </c:pt>
                <c:pt idx="16">
                  <c:v>EU27</c:v>
                </c:pt>
                <c:pt idx="17">
                  <c:v>Finland</c:v>
                </c:pt>
                <c:pt idx="18">
                  <c:v>Romania</c:v>
                </c:pt>
                <c:pt idx="19">
                  <c:v>Poland</c:v>
                </c:pt>
                <c:pt idx="20">
                  <c:v>Latvia</c:v>
                </c:pt>
                <c:pt idx="21">
                  <c:v>Czechia</c:v>
                </c:pt>
                <c:pt idx="22">
                  <c:v>Lithuania</c:v>
                </c:pt>
                <c:pt idx="23">
                  <c:v>Hungary</c:v>
                </c:pt>
                <c:pt idx="24">
                  <c:v>Slovakia</c:v>
                </c:pt>
                <c:pt idx="25">
                  <c:v>Slovenia</c:v>
                </c:pt>
                <c:pt idx="26">
                  <c:v>Denmark</c:v>
                </c:pt>
                <c:pt idx="27">
                  <c:v>Estonia</c:v>
                </c:pt>
              </c:strCache>
              <c:extLst/>
            </c:strRef>
          </c:cat>
          <c:val>
            <c:numRef>
              <c:f>(basic!$D$3:$D$7,basic!$D$10:$D$22,basic!$D$24:$D$32,basic!$D$34)</c:f>
              <c:numCache>
                <c:formatCode>0%</c:formatCode>
                <c:ptCount val="28"/>
                <c:pt idx="0">
                  <c:v>0.21899999999999997</c:v>
                </c:pt>
                <c:pt idx="1">
                  <c:v>0.47299999999999998</c:v>
                </c:pt>
                <c:pt idx="2">
                  <c:v>0.41200000000000003</c:v>
                </c:pt>
                <c:pt idx="3">
                  <c:v>0.376</c:v>
                </c:pt>
                <c:pt idx="4">
                  <c:v>0.41</c:v>
                </c:pt>
                <c:pt idx="5">
                  <c:v>0.38600000000000001</c:v>
                </c:pt>
                <c:pt idx="6">
                  <c:v>0.34600000000000003</c:v>
                </c:pt>
                <c:pt idx="7">
                  <c:v>0.311</c:v>
                </c:pt>
                <c:pt idx="8">
                  <c:v>0.35100000000000003</c:v>
                </c:pt>
                <c:pt idx="9">
                  <c:v>0.43200000000000005</c:v>
                </c:pt>
                <c:pt idx="10">
                  <c:v>0.36499999999999999</c:v>
                </c:pt>
                <c:pt idx="11">
                  <c:v>0.34100000000000003</c:v>
                </c:pt>
                <c:pt idx="12">
                  <c:v>0.32500000000000001</c:v>
                </c:pt>
                <c:pt idx="13">
                  <c:v>0.313</c:v>
                </c:pt>
                <c:pt idx="14">
                  <c:v>0.35299999999999998</c:v>
                </c:pt>
                <c:pt idx="15">
                  <c:v>0.26</c:v>
                </c:pt>
                <c:pt idx="16">
                  <c:v>0.28003703703703703</c:v>
                </c:pt>
                <c:pt idx="17">
                  <c:v>0.24199999999999999</c:v>
                </c:pt>
                <c:pt idx="18">
                  <c:v>0.29799999999999999</c:v>
                </c:pt>
                <c:pt idx="19">
                  <c:v>0.23600000000000002</c:v>
                </c:pt>
                <c:pt idx="20">
                  <c:v>9.1999999999999998E-2</c:v>
                </c:pt>
                <c:pt idx="21">
                  <c:v>0.13300000000000001</c:v>
                </c:pt>
                <c:pt idx="22">
                  <c:v>0.154</c:v>
                </c:pt>
                <c:pt idx="23">
                  <c:v>0.15</c:v>
                </c:pt>
                <c:pt idx="24">
                  <c:v>8.199999999999999E-2</c:v>
                </c:pt>
                <c:pt idx="25">
                  <c:v>0.27500000000000002</c:v>
                </c:pt>
                <c:pt idx="26">
                  <c:v>0.18100000000000002</c:v>
                </c:pt>
                <c:pt idx="27">
                  <c:v>4.4999999999999998E-2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6-D9A2-4998-B7CA-B1E845CADA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0670208"/>
        <c:axId val="370868992"/>
      </c:lineChart>
      <c:catAx>
        <c:axId val="370670208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70868992"/>
        <c:crosses val="autoZero"/>
        <c:auto val="1"/>
        <c:lblAlgn val="ctr"/>
        <c:lblOffset val="0"/>
        <c:tickLblSkip val="1"/>
        <c:noMultiLvlLbl val="0"/>
      </c:catAx>
      <c:valAx>
        <c:axId val="370868992"/>
        <c:scaling>
          <c:orientation val="minMax"/>
          <c:max val="0.5"/>
          <c:min val="0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0%" sourceLinked="1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70670208"/>
        <c:crosses val="autoZero"/>
        <c:crossBetween val="between"/>
        <c:majorUnit val="0.1"/>
      </c:valAx>
      <c:spPr>
        <a:solidFill>
          <a:srgbClr val="EAEAEA"/>
        </a:solidFill>
        <a:ln w="9525">
          <a:noFill/>
        </a:ln>
        <a:effectLst/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</a14:hiddenLine>
          </a:ext>
        </a:extLst>
      </c:spPr>
    </c:plotArea>
    <c:legend>
      <c:legendPos val="r"/>
      <c:layout>
        <c:manualLayout>
          <c:xMode val="edge"/>
          <c:yMode val="edge"/>
          <c:x val="5.6005417508059901E-2"/>
          <c:y val="1.9920803043647736E-2"/>
          <c:w val="0.93014044862103318"/>
          <c:h val="7.4703011413679007E-2"/>
        </c:manualLayout>
      </c:layout>
      <c:overlay val="1"/>
      <c:spPr>
        <a:solidFill>
          <a:srgbClr val="EAEAEA"/>
        </a:solidFill>
        <a:ln>
          <a:noFill/>
          <a:round/>
        </a:ln>
        <a:effectLst/>
        <a:extLst>
          <a:ext uri="{91240B29-F687-4F45-9708-019B960494DF}">
            <a14:hiddenLine xmlns:a14="http://schemas.microsoft.com/office/drawing/2010/main">
              <a:noFill/>
              <a:round/>
            </a14:hiddenLine>
          </a:ext>
        </a:extLst>
      </c:spPr>
    </c:legend>
    <c:plotVisOnly val="1"/>
    <c:dispBlanksAs val="gap"/>
    <c:showDLblsOverMax val="1"/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1600">
          <a:solidFill>
            <a:schemeClr val="tx1">
              <a:lumMod val="50000"/>
            </a:schemeClr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Deutschland - Gender </a:t>
            </a:r>
            <a:r>
              <a:rPr lang="en-US" dirty="0" err="1"/>
              <a:t>Rentenlücke</a:t>
            </a:r>
            <a:r>
              <a:rPr lang="en-US" dirty="0"/>
              <a:t> - 2010 - 2022</a:t>
            </a:r>
          </a:p>
        </c:rich>
      </c:tx>
      <c:layout>
        <c:manualLayout>
          <c:xMode val="edge"/>
          <c:yMode val="edge"/>
          <c:x val="0.18472048777643044"/>
          <c:y val="2.5730292262608344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xMode val="edge"/>
          <c:yMode val="edge"/>
          <c:x val="8.7445796086387494E-3"/>
          <c:y val="8.0579648311555091E-2"/>
          <c:w val="0.98906927548920154"/>
          <c:h val="0.90945995016662107"/>
        </c:manualLayout>
      </c:layout>
      <c:lineChart>
        <c:grouping val="standard"/>
        <c:varyColors val="0"/>
        <c:ser>
          <c:idx val="0"/>
          <c:order val="0"/>
          <c:tx>
            <c:strRef>
              <c:f>basic!$J$23</c:f>
              <c:strCache>
                <c:ptCount val="1"/>
                <c:pt idx="0">
                  <c:v>Germany</c:v>
                </c:pt>
              </c:strCache>
            </c:strRef>
          </c:tx>
          <c:spPr>
            <a:ln w="19050" cap="rnd">
              <a:solidFill>
                <a:srgbClr val="006BB6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basic!$I$24:$I$36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basic!$J$24:$J$36</c:f>
              <c:numCache>
                <c:formatCode>#,##0.##########</c:formatCode>
                <c:ptCount val="13"/>
                <c:pt idx="0">
                  <c:v>43.2</c:v>
                </c:pt>
                <c:pt idx="1">
                  <c:v>43.8</c:v>
                </c:pt>
                <c:pt idx="2">
                  <c:v>44.8</c:v>
                </c:pt>
                <c:pt idx="3">
                  <c:v>45.6</c:v>
                </c:pt>
                <c:pt idx="4">
                  <c:v>45.8</c:v>
                </c:pt>
                <c:pt idx="5">
                  <c:v>42.5</c:v>
                </c:pt>
                <c:pt idx="6">
                  <c:v>40.299999999999997</c:v>
                </c:pt>
                <c:pt idx="7">
                  <c:v>37.700000000000003</c:v>
                </c:pt>
                <c:pt idx="8">
                  <c:v>37.4</c:v>
                </c:pt>
                <c:pt idx="9">
                  <c:v>36.299999999999997</c:v>
                </c:pt>
                <c:pt idx="10">
                  <c:v>29.1</c:v>
                </c:pt>
                <c:pt idx="11">
                  <c:v>29.8</c:v>
                </c:pt>
                <c:pt idx="12">
                  <c:v>27.8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B9E-40AC-B7E9-2F25A9A612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1788527"/>
        <c:axId val="356171008"/>
      </c:lineChart>
      <c:catAx>
        <c:axId val="1217885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6171008"/>
        <c:crosses val="autoZero"/>
        <c:auto val="1"/>
        <c:lblAlgn val="ctr"/>
        <c:lblOffset val="0"/>
        <c:tickLblSkip val="1"/>
        <c:noMultiLvlLbl val="0"/>
      </c:catAx>
      <c:valAx>
        <c:axId val="356171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1788527"/>
        <c:crosses val="autoZero"/>
        <c:crossBetween val="between"/>
      </c:valAx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1"/>
  </c:chart>
  <c:spPr>
    <a:noFill/>
    <a:ln w="9525" cap="flat" cmpd="sng" algn="ctr">
      <a:noFill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lumMod val="15000"/>
              <a:lumOff val="85000"/>
            </a:sysClr>
          </a:solidFill>
          <a:round/>
        </a14:hiddenLine>
      </a:ext>
    </a:extLst>
  </c:spPr>
  <c:txPr>
    <a:bodyPr/>
    <a:lstStyle/>
    <a:p>
      <a:pPr>
        <a:defRPr sz="1600">
          <a:solidFill>
            <a:schemeClr val="tx1">
              <a:lumMod val="50000"/>
            </a:schemeClr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8.7445796086387494E-3"/>
          <c:y val="1.9920803043647736E-2"/>
          <c:w val="0.98906927548920154"/>
          <c:h val="0.9701187954345283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6BB6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FF996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987-472A-9E23-968B4C56C6D6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E69-4670-BDB0-C65A8286EBEC}"/>
              </c:ext>
            </c:extLst>
          </c:dPt>
          <c:cat>
            <c:strRef>
              <c:f>pay_gap!$D$68:$D$95</c:f>
              <c:strCache>
                <c:ptCount val="28"/>
                <c:pt idx="0">
                  <c:v>Estonia</c:v>
                </c:pt>
                <c:pt idx="1">
                  <c:v>Austria</c:v>
                </c:pt>
                <c:pt idx="2">
                  <c:v>Germany</c:v>
                </c:pt>
                <c:pt idx="3">
                  <c:v>Hungary</c:v>
                </c:pt>
                <c:pt idx="4">
                  <c:v>Slovakia</c:v>
                </c:pt>
                <c:pt idx="5">
                  <c:v>Finland</c:v>
                </c:pt>
                <c:pt idx="6">
                  <c:v>France</c:v>
                </c:pt>
                <c:pt idx="7">
                  <c:v>Czechia</c:v>
                </c:pt>
                <c:pt idx="8">
                  <c:v>Latvia</c:v>
                </c:pt>
                <c:pt idx="9">
                  <c:v>Denmark</c:v>
                </c:pt>
                <c:pt idx="10">
                  <c:v>Netherlands</c:v>
                </c:pt>
                <c:pt idx="11">
                  <c:v>Bulgaria</c:v>
                </c:pt>
                <c:pt idx="12">
                  <c:v>Lithuania</c:v>
                </c:pt>
                <c:pt idx="13">
                  <c:v>Portugal</c:v>
                </c:pt>
                <c:pt idx="14">
                  <c:v>EU27</c:v>
                </c:pt>
                <c:pt idx="15">
                  <c:v>Sweden</c:v>
                </c:pt>
                <c:pt idx="16">
                  <c:v>Croatia</c:v>
                </c:pt>
                <c:pt idx="17">
                  <c:v>Malta</c:v>
                </c:pt>
                <c:pt idx="18">
                  <c:v>Greece</c:v>
                </c:pt>
                <c:pt idx="19">
                  <c:v>Ireland</c:v>
                </c:pt>
                <c:pt idx="20">
                  <c:v>Cyprus</c:v>
                </c:pt>
                <c:pt idx="21">
                  <c:v>Spain</c:v>
                </c:pt>
                <c:pt idx="22">
                  <c:v>Italy</c:v>
                </c:pt>
                <c:pt idx="23">
                  <c:v>Belgium</c:v>
                </c:pt>
                <c:pt idx="24">
                  <c:v>Poland</c:v>
                </c:pt>
                <c:pt idx="25">
                  <c:v>Slovenia</c:v>
                </c:pt>
                <c:pt idx="26">
                  <c:v>Romania</c:v>
                </c:pt>
                <c:pt idx="27">
                  <c:v>Luxembourg</c:v>
                </c:pt>
              </c:strCache>
            </c:strRef>
          </c:cat>
          <c:val>
            <c:numRef>
              <c:f>pay_gap!$E$68:$E$95</c:f>
              <c:numCache>
                <c:formatCode>0%</c:formatCode>
                <c:ptCount val="28"/>
                <c:pt idx="0">
                  <c:v>0.20499999999999999</c:v>
                </c:pt>
                <c:pt idx="1">
                  <c:v>0.188</c:v>
                </c:pt>
                <c:pt idx="2">
                  <c:v>0.17600000000000002</c:v>
                </c:pt>
                <c:pt idx="3">
                  <c:v>0.17300000000000001</c:v>
                </c:pt>
                <c:pt idx="4">
                  <c:v>0.16600000000000001</c:v>
                </c:pt>
                <c:pt idx="5">
                  <c:v>0.16500000000000001</c:v>
                </c:pt>
                <c:pt idx="6">
                  <c:v>0.154</c:v>
                </c:pt>
                <c:pt idx="7">
                  <c:v>0.15</c:v>
                </c:pt>
                <c:pt idx="8">
                  <c:v>0.14599999999999999</c:v>
                </c:pt>
                <c:pt idx="9">
                  <c:v>0.14199999999999999</c:v>
                </c:pt>
                <c:pt idx="10">
                  <c:v>0.13500000000000001</c:v>
                </c:pt>
                <c:pt idx="11">
                  <c:v>0.122</c:v>
                </c:pt>
                <c:pt idx="12">
                  <c:v>0.12</c:v>
                </c:pt>
                <c:pt idx="13">
                  <c:v>0.11900000000000001</c:v>
                </c:pt>
                <c:pt idx="14">
                  <c:v>0.11462962962962964</c:v>
                </c:pt>
                <c:pt idx="15">
                  <c:v>0.11199999999999999</c:v>
                </c:pt>
                <c:pt idx="16">
                  <c:v>0.111</c:v>
                </c:pt>
                <c:pt idx="17">
                  <c:v>0.105</c:v>
                </c:pt>
                <c:pt idx="18">
                  <c:v>0.10400000000000001</c:v>
                </c:pt>
                <c:pt idx="19">
                  <c:v>9.9000000000000005E-2</c:v>
                </c:pt>
                <c:pt idx="20">
                  <c:v>9.6999999999999989E-2</c:v>
                </c:pt>
                <c:pt idx="21">
                  <c:v>8.900000000000001E-2</c:v>
                </c:pt>
                <c:pt idx="22">
                  <c:v>0.05</c:v>
                </c:pt>
                <c:pt idx="23">
                  <c:v>0.05</c:v>
                </c:pt>
                <c:pt idx="24">
                  <c:v>4.4999999999999998E-2</c:v>
                </c:pt>
                <c:pt idx="25">
                  <c:v>3.7999999999999999E-2</c:v>
                </c:pt>
                <c:pt idx="26">
                  <c:v>3.6000000000000004E-2</c:v>
                </c:pt>
                <c:pt idx="27">
                  <c:v>-2E-3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69-4670-BDB0-C65A8286EB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128538959"/>
        <c:axId val="1735184511"/>
      </c:barChart>
      <c:catAx>
        <c:axId val="128538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5184511"/>
        <c:crosses val="autoZero"/>
        <c:auto val="1"/>
        <c:lblAlgn val="ctr"/>
        <c:lblOffset val="0"/>
        <c:tickLblSkip val="1"/>
        <c:noMultiLvlLbl val="0"/>
      </c:catAx>
      <c:valAx>
        <c:axId val="1735184511"/>
        <c:scaling>
          <c:orientation val="minMax"/>
          <c:max val="0.22000000000000003"/>
          <c:min val="0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538959"/>
        <c:crosses val="autoZero"/>
        <c:crossBetween val="between"/>
      </c:valAx>
      <c:spPr>
        <a:solidFill>
          <a:srgbClr val="EAEAEA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1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solidFill>
            <a:schemeClr val="tx1">
              <a:lumMod val="50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Gender gap in </a:t>
            </a:r>
            <a:r>
              <a:rPr lang="en-GB" dirty="0" err="1"/>
              <a:t>Erwerbsjahren</a:t>
            </a:r>
            <a:r>
              <a:rPr lang="en-GB" dirty="0"/>
              <a:t> (2022)</a:t>
            </a:r>
          </a:p>
        </c:rich>
      </c:tx>
      <c:layout>
        <c:manualLayout>
          <c:xMode val="edge"/>
          <c:yMode val="edge"/>
          <c:x val="0.30770967940936089"/>
          <c:y val="1.71148144858485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4858935422714637E-2"/>
          <c:y val="0.14305999220422114"/>
          <c:w val="0.94162933270030391"/>
          <c:h val="0.6695926980061158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entry_exit_ages!$AH$4</c:f>
              <c:strCache>
                <c:ptCount val="1"/>
                <c:pt idx="0">
                  <c:v>Employment rates (15-75)</c:v>
                </c:pt>
              </c:strCache>
            </c:strRef>
          </c:tx>
          <c:spPr>
            <a:solidFill>
              <a:srgbClr val="006BB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1-10B3-4A00-8906-01DEDF2A1AA7}"/>
              </c:ext>
            </c:extLst>
          </c:dPt>
          <c:dPt>
            <c:idx val="13"/>
            <c:invertIfNegative val="0"/>
            <c:bubble3D val="0"/>
            <c:spPr>
              <a:solidFill>
                <a:srgbClr val="FF99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3-10B3-4A00-8906-01DEDF2A1AA7}"/>
              </c:ext>
            </c:extLst>
          </c:dPt>
          <c:cat>
            <c:strRef>
              <c:f>entry_exit_ages!$W$8:$W$36</c:f>
              <c:strCache>
                <c:ptCount val="29"/>
                <c:pt idx="0">
                  <c:v>Greece</c:v>
                </c:pt>
                <c:pt idx="1">
                  <c:v>Italy</c:v>
                </c:pt>
                <c:pt idx="2">
                  <c:v>Romania</c:v>
                </c:pt>
                <c:pt idx="3">
                  <c:v>Czechia</c:v>
                </c:pt>
                <c:pt idx="4">
                  <c:v>Cyprus</c:v>
                </c:pt>
                <c:pt idx="5">
                  <c:v>Poland</c:v>
                </c:pt>
                <c:pt idx="6">
                  <c:v>Ireland</c:v>
                </c:pt>
                <c:pt idx="7">
                  <c:v>Malta</c:v>
                </c:pt>
                <c:pt idx="8">
                  <c:v>Hungary</c:v>
                </c:pt>
                <c:pt idx="9">
                  <c:v>Spain</c:v>
                </c:pt>
                <c:pt idx="10">
                  <c:v>Netherlands</c:v>
                </c:pt>
                <c:pt idx="11">
                  <c:v>EU27</c:v>
                </c:pt>
                <c:pt idx="12">
                  <c:v>Austria</c:v>
                </c:pt>
                <c:pt idx="13">
                  <c:v>Germany</c:v>
                </c:pt>
                <c:pt idx="14">
                  <c:v>Slovakia</c:v>
                </c:pt>
                <c:pt idx="15">
                  <c:v>Bulgaria</c:v>
                </c:pt>
                <c:pt idx="16">
                  <c:v>Belgium</c:v>
                </c:pt>
                <c:pt idx="17">
                  <c:v>Denmark</c:v>
                </c:pt>
                <c:pt idx="18">
                  <c:v>Portugal</c:v>
                </c:pt>
                <c:pt idx="19">
                  <c:v>Slovenia</c:v>
                </c:pt>
                <c:pt idx="20">
                  <c:v>Norway</c:v>
                </c:pt>
                <c:pt idx="21">
                  <c:v>Sweden</c:v>
                </c:pt>
                <c:pt idx="22">
                  <c:v>France</c:v>
                </c:pt>
                <c:pt idx="23">
                  <c:v>Luxembourg</c:v>
                </c:pt>
                <c:pt idx="24">
                  <c:v>Estonia</c:v>
                </c:pt>
                <c:pt idx="25">
                  <c:v>Croatia</c:v>
                </c:pt>
                <c:pt idx="26">
                  <c:v>Finland</c:v>
                </c:pt>
                <c:pt idx="27">
                  <c:v>Latvia</c:v>
                </c:pt>
                <c:pt idx="28">
                  <c:v>Lithuania</c:v>
                </c:pt>
              </c:strCache>
            </c:strRef>
          </c:cat>
          <c:val>
            <c:numRef>
              <c:f>entry_exit_ages!$AI$8:$AI$36</c:f>
              <c:numCache>
                <c:formatCode>0.0</c:formatCode>
                <c:ptCount val="29"/>
                <c:pt idx="0">
                  <c:v>9.7437499999999986</c:v>
                </c:pt>
                <c:pt idx="1">
                  <c:v>9.5012499999999953</c:v>
                </c:pt>
                <c:pt idx="2">
                  <c:v>8.6437500000000078</c:v>
                </c:pt>
                <c:pt idx="3">
                  <c:v>7.4962500000000034</c:v>
                </c:pt>
                <c:pt idx="4">
                  <c:v>7.0712499999999991</c:v>
                </c:pt>
                <c:pt idx="5">
                  <c:v>6.4937499999999986</c:v>
                </c:pt>
                <c:pt idx="6">
                  <c:v>6.414999999999992</c:v>
                </c:pt>
                <c:pt idx="7">
                  <c:v>6.1953124999999929</c:v>
                </c:pt>
                <c:pt idx="8">
                  <c:v>5.0787499999999994</c:v>
                </c:pt>
                <c:pt idx="9">
                  <c:v>4.9362499999999976</c:v>
                </c:pt>
                <c:pt idx="10">
                  <c:v>4.688750000000006</c:v>
                </c:pt>
                <c:pt idx="11">
                  <c:v>4.5466877104377108</c:v>
                </c:pt>
                <c:pt idx="12">
                  <c:v>4.4212499999999935</c:v>
                </c:pt>
                <c:pt idx="13">
                  <c:v>4.3487500000000026</c:v>
                </c:pt>
                <c:pt idx="14">
                  <c:v>4.0956818181818235</c:v>
                </c:pt>
                <c:pt idx="15">
                  <c:v>3.7251136363636377</c:v>
                </c:pt>
                <c:pt idx="16">
                  <c:v>3.6937500000000014</c:v>
                </c:pt>
                <c:pt idx="17">
                  <c:v>3.5112499999999969</c:v>
                </c:pt>
                <c:pt idx="18">
                  <c:v>3.4475000000000051</c:v>
                </c:pt>
                <c:pt idx="19">
                  <c:v>3.2643750000000011</c:v>
                </c:pt>
                <c:pt idx="20">
                  <c:v>3.2037499999999994</c:v>
                </c:pt>
                <c:pt idx="21">
                  <c:v>3.1712500000000077</c:v>
                </c:pt>
                <c:pt idx="22">
                  <c:v>3.0937500000000071</c:v>
                </c:pt>
                <c:pt idx="23">
                  <c:v>3.0566477272727184</c:v>
                </c:pt>
                <c:pt idx="24">
                  <c:v>2.9617045454545377</c:v>
                </c:pt>
                <c:pt idx="25">
                  <c:v>2.8153693181818298</c:v>
                </c:pt>
                <c:pt idx="26">
                  <c:v>0.78499999999999659</c:v>
                </c:pt>
                <c:pt idx="27">
                  <c:v>0.17795454545454703</c:v>
                </c:pt>
                <c:pt idx="28">
                  <c:v>-7.2840909090906791E-2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0B3-4A00-8906-01DEDF2A1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5823152"/>
        <c:axId val="599452400"/>
      </c:barChart>
      <c:catAx>
        <c:axId val="25823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452400"/>
        <c:crosses val="autoZero"/>
        <c:auto val="1"/>
        <c:lblAlgn val="ctr"/>
        <c:lblOffset val="0"/>
        <c:tickLblSkip val="1"/>
        <c:noMultiLvlLbl val="0"/>
      </c:catAx>
      <c:valAx>
        <c:axId val="59945240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years</a:t>
                </a:r>
              </a:p>
            </c:rich>
          </c:tx>
          <c:layout>
            <c:manualLayout>
              <c:xMode val="edge"/>
              <c:yMode val="edge"/>
              <c:x val="9.3147315314850536E-3"/>
              <c:y val="4.6364065805236547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823152"/>
        <c:crosses val="autoZero"/>
        <c:crossBetween val="between"/>
        <c:majorUnit val="1"/>
      </c:valAx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1"/>
  </c:chart>
  <c:spPr>
    <a:noFill/>
    <a:ln w="9525" cap="flat" cmpd="sng" algn="ctr">
      <a:noFill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lumMod val="15000"/>
              <a:lumOff val="85000"/>
            </a:sysClr>
          </a:solidFill>
          <a:round/>
        </a14:hiddenLine>
      </a:ext>
    </a:extLst>
  </c:spPr>
  <c:txPr>
    <a:bodyPr/>
    <a:lstStyle/>
    <a:p>
      <a:pPr>
        <a:defRPr sz="1600">
          <a:solidFill>
            <a:schemeClr val="tx1">
              <a:lumMod val="50000"/>
            </a:schemeClr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Gender gap in </a:t>
            </a:r>
            <a:r>
              <a:rPr lang="en-GB" dirty="0" err="1"/>
              <a:t>wöchentlichen</a:t>
            </a:r>
            <a:r>
              <a:rPr lang="en-GB" baseline="0" dirty="0"/>
              <a:t> </a:t>
            </a:r>
            <a:r>
              <a:rPr lang="en-GB" baseline="0" dirty="0" err="1"/>
              <a:t>Arbeitsstunden</a:t>
            </a:r>
            <a:r>
              <a:rPr lang="en-GB" dirty="0"/>
              <a:t>, 2022</a:t>
            </a:r>
          </a:p>
        </c:rich>
      </c:tx>
      <c:layout>
        <c:manualLayout>
          <c:xMode val="edge"/>
          <c:yMode val="edge"/>
          <c:x val="0.20089622335595345"/>
          <c:y val="1.99208477667289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xMode val="edge"/>
          <c:yMode val="edge"/>
          <c:x val="8.7445796086387494E-3"/>
          <c:y val="0.11587240960935621"/>
          <c:w val="0.98906927548920154"/>
          <c:h val="0.8741671888688199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006BB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dPt>
            <c:idx val="2"/>
            <c:invertIfNegative val="0"/>
            <c:bubble3D val="0"/>
            <c:spPr>
              <a:solidFill>
                <a:srgbClr val="FF99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2-2977-4A42-A8FA-93A3DF608A8F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1-2977-4A42-A8FA-93A3DF608A8F}"/>
              </c:ext>
            </c:extLst>
          </c:dPt>
          <c:cat>
            <c:strRef>
              <c:f>hours!$Z$3:$Z$31</c:f>
              <c:strCache>
                <c:ptCount val="29"/>
                <c:pt idx="0">
                  <c:v>Netherlands</c:v>
                </c:pt>
                <c:pt idx="1">
                  <c:v>Austria</c:v>
                </c:pt>
                <c:pt idx="2">
                  <c:v>Germany</c:v>
                </c:pt>
                <c:pt idx="3">
                  <c:v>Ireland</c:v>
                </c:pt>
                <c:pt idx="4">
                  <c:v>Italy</c:v>
                </c:pt>
                <c:pt idx="5">
                  <c:v>Belgium</c:v>
                </c:pt>
                <c:pt idx="6">
                  <c:v>Luxembourg</c:v>
                </c:pt>
                <c:pt idx="7">
                  <c:v>Norway</c:v>
                </c:pt>
                <c:pt idx="8">
                  <c:v>Greece</c:v>
                </c:pt>
                <c:pt idx="9">
                  <c:v>Spain</c:v>
                </c:pt>
                <c:pt idx="10">
                  <c:v>Denmark</c:v>
                </c:pt>
                <c:pt idx="11">
                  <c:v>France</c:v>
                </c:pt>
                <c:pt idx="12">
                  <c:v>Finland</c:v>
                </c:pt>
                <c:pt idx="13">
                  <c:v>EU27</c:v>
                </c:pt>
                <c:pt idx="14">
                  <c:v>Malta</c:v>
                </c:pt>
                <c:pt idx="15">
                  <c:v>Cyprus</c:v>
                </c:pt>
                <c:pt idx="16">
                  <c:v>Sweden</c:v>
                </c:pt>
                <c:pt idx="17">
                  <c:v>Portugal</c:v>
                </c:pt>
                <c:pt idx="18">
                  <c:v>Czechia</c:v>
                </c:pt>
                <c:pt idx="19">
                  <c:v>Poland</c:v>
                </c:pt>
                <c:pt idx="20">
                  <c:v>Estonia</c:v>
                </c:pt>
                <c:pt idx="21">
                  <c:v>Slovakia</c:v>
                </c:pt>
                <c:pt idx="22">
                  <c:v>Slovenia</c:v>
                </c:pt>
                <c:pt idx="23">
                  <c:v>Croatia</c:v>
                </c:pt>
                <c:pt idx="24">
                  <c:v>Hungary</c:v>
                </c:pt>
                <c:pt idx="25">
                  <c:v>Latvia</c:v>
                </c:pt>
                <c:pt idx="26">
                  <c:v>Lithuania</c:v>
                </c:pt>
                <c:pt idx="27">
                  <c:v>Romania</c:v>
                </c:pt>
                <c:pt idx="28">
                  <c:v>Bulgaria</c:v>
                </c:pt>
              </c:strCache>
            </c:strRef>
          </c:cat>
          <c:val>
            <c:numRef>
              <c:f>hours!$AC$3:$AC$31</c:f>
              <c:numCache>
                <c:formatCode>0.0</c:formatCode>
                <c:ptCount val="29"/>
                <c:pt idx="0">
                  <c:v>8.2500000000000036</c:v>
                </c:pt>
                <c:pt idx="1">
                  <c:v>7.9750000000000014</c:v>
                </c:pt>
                <c:pt idx="2">
                  <c:v>7.6499999999999986</c:v>
                </c:pt>
                <c:pt idx="3">
                  <c:v>6.9499999999999957</c:v>
                </c:pt>
                <c:pt idx="4">
                  <c:v>6.8000000000000043</c:v>
                </c:pt>
                <c:pt idx="5">
                  <c:v>6.0249999999999986</c:v>
                </c:pt>
                <c:pt idx="6">
                  <c:v>4.9999999999999929</c:v>
                </c:pt>
                <c:pt idx="7">
                  <c:v>4.6999999999999957</c:v>
                </c:pt>
                <c:pt idx="8">
                  <c:v>4.6749999999999972</c:v>
                </c:pt>
                <c:pt idx="9">
                  <c:v>4.6000000000000014</c:v>
                </c:pt>
                <c:pt idx="10">
                  <c:v>4.524999999999995</c:v>
                </c:pt>
                <c:pt idx="11">
                  <c:v>4.4249999999999972</c:v>
                </c:pt>
                <c:pt idx="12">
                  <c:v>4.0250000000000057</c:v>
                </c:pt>
                <c:pt idx="13">
                  <c:v>3.7241071428571288</c:v>
                </c:pt>
                <c:pt idx="14">
                  <c:v>3.5</c:v>
                </c:pt>
                <c:pt idx="15">
                  <c:v>3.1499999999999986</c:v>
                </c:pt>
                <c:pt idx="16">
                  <c:v>2.9750000000000014</c:v>
                </c:pt>
                <c:pt idx="17">
                  <c:v>2.8499999999999943</c:v>
                </c:pt>
                <c:pt idx="18">
                  <c:v>2.7999999999999972</c:v>
                </c:pt>
                <c:pt idx="19">
                  <c:v>2.3999999999999986</c:v>
                </c:pt>
                <c:pt idx="20">
                  <c:v>2.25</c:v>
                </c:pt>
                <c:pt idx="21">
                  <c:v>1.8749999999999929</c:v>
                </c:pt>
                <c:pt idx="22">
                  <c:v>1.75</c:v>
                </c:pt>
                <c:pt idx="23">
                  <c:v>1.1500000000000057</c:v>
                </c:pt>
                <c:pt idx="24">
                  <c:v>1.1499999999999986</c:v>
                </c:pt>
                <c:pt idx="25">
                  <c:v>1.0499999999999972</c:v>
                </c:pt>
                <c:pt idx="26">
                  <c:v>0.97499999999999432</c:v>
                </c:pt>
                <c:pt idx="27">
                  <c:v>0.5</c:v>
                </c:pt>
                <c:pt idx="28">
                  <c:v>0.29999999999999716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77-4A42-A8FA-93A3DF608A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4331392"/>
        <c:axId val="2057155600"/>
      </c:barChart>
      <c:catAx>
        <c:axId val="4331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7155600"/>
        <c:crosses val="autoZero"/>
        <c:auto val="1"/>
        <c:lblAlgn val="ctr"/>
        <c:lblOffset val="0"/>
        <c:tickLblSkip val="1"/>
        <c:noMultiLvlLbl val="0"/>
      </c:catAx>
      <c:valAx>
        <c:axId val="205715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hours per week</a:t>
                </a:r>
              </a:p>
            </c:rich>
          </c:tx>
          <c:layout>
            <c:manualLayout>
              <c:xMode val="edge"/>
              <c:yMode val="edge"/>
              <c:x val="1.6848356637906708E-2"/>
              <c:y val="6.8180422195325552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50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1392"/>
        <c:crosses val="autoZero"/>
        <c:crossBetween val="between"/>
      </c:valAx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1"/>
  </c:chart>
  <c:spPr>
    <a:noFill/>
    <a:ln w="9525" cap="flat" cmpd="sng" algn="ctr">
      <a:noFill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lumMod val="15000"/>
              <a:lumOff val="85000"/>
            </a:sysClr>
          </a:solidFill>
          <a:round/>
        </a14:hiddenLine>
      </a:ext>
    </a:extLst>
  </c:spPr>
  <c:txPr>
    <a:bodyPr/>
    <a:lstStyle/>
    <a:p>
      <a:pPr>
        <a:defRPr sz="1600">
          <a:solidFill>
            <a:schemeClr val="tx1">
              <a:lumMod val="50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8.6204731485836975E-3"/>
          <c:y val="9.916854216962305E-2"/>
          <c:w val="0.98706929027712442"/>
          <c:h val="0.88967938749681574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'g5.1'!$E$3</c:f>
              <c:strCache>
                <c:ptCount val="1"/>
                <c:pt idx="0">
                  <c:v>Average earnings</c:v>
                </c:pt>
              </c:strCache>
            </c:strRef>
          </c:tx>
          <c:spPr>
            <a:solidFill>
              <a:srgbClr val="4F81BD"/>
            </a:solidFill>
            <a:ln w="6350" cap="rnd" cmpd="sng">
              <a:solidFill>
                <a:srgbClr val="000000"/>
              </a:solidFill>
              <a:prstDash val="solid"/>
              <a:round/>
            </a:ln>
            <a:effectLst/>
          </c:spPr>
          <c:invertIfNegative val="0"/>
          <c:dPt>
            <c:idx val="1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B14E-4F10-91E5-5401CD5C88F1}"/>
              </c:ext>
            </c:extLst>
          </c:dPt>
          <c:dPt>
            <c:idx val="1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14E-4F10-91E5-5401CD5C88F1}"/>
              </c:ext>
            </c:extLst>
          </c:dPt>
          <c:dPt>
            <c:idx val="17"/>
            <c:invertIfNegative val="0"/>
            <c:bubble3D val="0"/>
            <c:spPr>
              <a:solidFill>
                <a:srgbClr val="90CDD3"/>
              </a:solidFill>
              <a:ln w="6350" cap="rnd" cmpd="sng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B14E-4F10-91E5-5401CD5C88F1}"/>
              </c:ext>
            </c:extLst>
          </c:dPt>
          <c:dPt>
            <c:idx val="1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B14E-4F10-91E5-5401CD5C88F1}"/>
              </c:ext>
            </c:extLst>
          </c:dPt>
          <c:dPt>
            <c:idx val="2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5-B14E-4F10-91E5-5401CD5C88F1}"/>
              </c:ext>
            </c:extLst>
          </c:dPt>
          <c:dPt>
            <c:idx val="29"/>
            <c:invertIfNegative val="0"/>
            <c:bubble3D val="0"/>
            <c:spPr>
              <a:solidFill>
                <a:srgbClr val="FF9966"/>
              </a:solidFill>
              <a:ln w="6350" cap="rnd" cmpd="sng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9-B14E-4F10-91E5-5401CD5C88F1}"/>
              </c:ext>
            </c:extLst>
          </c:dPt>
          <c:cat>
            <c:strRef>
              <c:f>'g5.1'!$B$4:$B$42</c:f>
              <c:strCache>
                <c:ptCount val="39"/>
                <c:pt idx="0">
                  <c:v>Iceland</c:v>
                </c:pt>
                <c:pt idx="1">
                  <c:v>Australia</c:v>
                </c:pt>
                <c:pt idx="2">
                  <c:v>Turkey</c:v>
                </c:pt>
                <c:pt idx="3">
                  <c:v>Korea</c:v>
                </c:pt>
                <c:pt idx="4">
                  <c:v>Mexico</c:v>
                </c:pt>
                <c:pt idx="5">
                  <c:v>Poland</c:v>
                </c:pt>
                <c:pt idx="6">
                  <c:v>Israel</c:v>
                </c:pt>
                <c:pt idx="7">
                  <c:v>Colombia</c:v>
                </c:pt>
                <c:pt idx="8">
                  <c:v>Costa Rica</c:v>
                </c:pt>
                <c:pt idx="9">
                  <c:v>Slovak Republic(-1)</c:v>
                </c:pt>
                <c:pt idx="10">
                  <c:v>United Kingdom</c:v>
                </c:pt>
                <c:pt idx="11">
                  <c:v>Latvia</c:v>
                </c:pt>
                <c:pt idx="12">
                  <c:v>Austria</c:v>
                </c:pt>
                <c:pt idx="13">
                  <c:v>Chile</c:v>
                </c:pt>
                <c:pt idx="14">
                  <c:v>Italy</c:v>
                </c:pt>
                <c:pt idx="15">
                  <c:v>Netherlands</c:v>
                </c:pt>
                <c:pt idx="16">
                  <c:v>Finland</c:v>
                </c:pt>
                <c:pt idx="17">
                  <c:v>OECD</c:v>
                </c:pt>
                <c:pt idx="18">
                  <c:v>Denmark</c:v>
                </c:pt>
                <c:pt idx="19">
                  <c:v>Norway</c:v>
                </c:pt>
                <c:pt idx="20">
                  <c:v>France(-3)</c:v>
                </c:pt>
                <c:pt idx="21">
                  <c:v>Switzerland</c:v>
                </c:pt>
                <c:pt idx="22">
                  <c:v>Canada</c:v>
                </c:pt>
                <c:pt idx="23">
                  <c:v>Luxembourg</c:v>
                </c:pt>
                <c:pt idx="24">
                  <c:v>Lithuania</c:v>
                </c:pt>
                <c:pt idx="25">
                  <c:v>Sweden</c:v>
                </c:pt>
                <c:pt idx="26">
                  <c:v>Greece(1)</c:v>
                </c:pt>
                <c:pt idx="27">
                  <c:v>Estonia</c:v>
                </c:pt>
                <c:pt idx="28">
                  <c:v>Slovenia(3)</c:v>
                </c:pt>
                <c:pt idx="29">
                  <c:v>Germany</c:v>
                </c:pt>
                <c:pt idx="30">
                  <c:v>Japan</c:v>
                </c:pt>
                <c:pt idx="31">
                  <c:v>Portugal</c:v>
                </c:pt>
                <c:pt idx="32">
                  <c:v>Belgium</c:v>
                </c:pt>
                <c:pt idx="33">
                  <c:v>Czech Republic</c:v>
                </c:pt>
                <c:pt idx="34">
                  <c:v>Ireland</c:v>
                </c:pt>
                <c:pt idx="35">
                  <c:v>New Zealand</c:v>
                </c:pt>
                <c:pt idx="36">
                  <c:v>United States</c:v>
                </c:pt>
                <c:pt idx="37">
                  <c:v>Hungary</c:v>
                </c:pt>
                <c:pt idx="38">
                  <c:v>Spain</c:v>
                </c:pt>
              </c:strCache>
            </c:strRef>
          </c:cat>
          <c:val>
            <c:numRef>
              <c:f>'g5.1'!$E$4:$E$42</c:f>
              <c:numCache>
                <c:formatCode>0.0</c:formatCode>
                <c:ptCount val="39"/>
                <c:pt idx="0">
                  <c:v>86.68046711750776</c:v>
                </c:pt>
                <c:pt idx="1">
                  <c:v>86.86347585999377</c:v>
                </c:pt>
                <c:pt idx="2">
                  <c:v>88.573723117387686</c:v>
                </c:pt>
                <c:pt idx="3">
                  <c:v>89.596879063719143</c:v>
                </c:pt>
                <c:pt idx="4">
                  <c:v>89.903298622783467</c:v>
                </c:pt>
                <c:pt idx="5">
                  <c:v>90.146919737998246</c:v>
                </c:pt>
                <c:pt idx="6">
                  <c:v>90.172460271358219</c:v>
                </c:pt>
                <c:pt idx="7">
                  <c:v>90.445859872611521</c:v>
                </c:pt>
                <c:pt idx="8">
                  <c:v>92.100989132379752</c:v>
                </c:pt>
                <c:pt idx="9">
                  <c:v>92.299114681929296</c:v>
                </c:pt>
                <c:pt idx="10">
                  <c:v>92.560306446209268</c:v>
                </c:pt>
                <c:pt idx="11">
                  <c:v>92.750885041465637</c:v>
                </c:pt>
                <c:pt idx="12">
                  <c:v>93.88542694903461</c:v>
                </c:pt>
                <c:pt idx="13">
                  <c:v>94.301130871231763</c:v>
                </c:pt>
                <c:pt idx="14">
                  <c:v>94.515178889514004</c:v>
                </c:pt>
                <c:pt idx="15">
                  <c:v>94.811291569408112</c:v>
                </c:pt>
                <c:pt idx="16">
                  <c:v>94.875851237998475</c:v>
                </c:pt>
                <c:pt idx="17">
                  <c:v>95.256311676848085</c:v>
                </c:pt>
                <c:pt idx="18">
                  <c:v>95.358924049720201</c:v>
                </c:pt>
                <c:pt idx="19">
                  <c:v>95.430755537281385</c:v>
                </c:pt>
                <c:pt idx="20">
                  <c:v>95.657510422584537</c:v>
                </c:pt>
                <c:pt idx="21">
                  <c:v>95.770185292140226</c:v>
                </c:pt>
                <c:pt idx="22">
                  <c:v>95.970435041269894</c:v>
                </c:pt>
                <c:pt idx="23">
                  <c:v>96.118659086450947</c:v>
                </c:pt>
                <c:pt idx="24">
                  <c:v>96.622267503936783</c:v>
                </c:pt>
                <c:pt idx="25">
                  <c:v>97.526607069602804</c:v>
                </c:pt>
                <c:pt idx="26">
                  <c:v>97.57829651969287</c:v>
                </c:pt>
                <c:pt idx="27">
                  <c:v>98.5598965595685</c:v>
                </c:pt>
                <c:pt idx="28">
                  <c:v>98.571043944894868</c:v>
                </c:pt>
                <c:pt idx="29">
                  <c:v>98.669358939419652</c:v>
                </c:pt>
                <c:pt idx="30">
                  <c:v>99.295492519020215</c:v>
                </c:pt>
                <c:pt idx="31">
                  <c:v>99.464017574530956</c:v>
                </c:pt>
                <c:pt idx="32">
                  <c:v>99.66313517758212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100.00000000000017</c:v>
                </c:pt>
                <c:pt idx="38">
                  <c:v>105.00000000000003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4E-4F10-91E5-5401CD5C8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89464800"/>
        <c:axId val="689465456"/>
      </c:barChart>
      <c:lineChart>
        <c:grouping val="standard"/>
        <c:varyColors val="0"/>
        <c:ser>
          <c:idx val="0"/>
          <c:order val="0"/>
          <c:tx>
            <c:strRef>
              <c:f>'g5.1'!$C$3</c:f>
              <c:strCache>
                <c:ptCount val="1"/>
                <c:pt idx="0">
                  <c:v>Baseline</c:v>
                </c:pt>
              </c:strCache>
            </c:strRef>
          </c:tx>
          <c:spPr>
            <a:ln w="19050" cap="rnd">
              <a:solidFill>
                <a:srgbClr val="4F81BD"/>
              </a:solidFill>
              <a:prstDash val="solid"/>
              <a:round/>
            </a:ln>
            <a:effectLst/>
          </c:spPr>
          <c:marker>
            <c:symbol val="none"/>
          </c:marker>
          <c:cat>
            <c:strRef>
              <c:f>'g5.1'!$B$4:$B$42</c:f>
              <c:strCache>
                <c:ptCount val="39"/>
                <c:pt idx="0">
                  <c:v>Iceland</c:v>
                </c:pt>
                <c:pt idx="1">
                  <c:v>Australia</c:v>
                </c:pt>
                <c:pt idx="2">
                  <c:v>Turkey</c:v>
                </c:pt>
                <c:pt idx="3">
                  <c:v>Korea</c:v>
                </c:pt>
                <c:pt idx="4">
                  <c:v>Mexico</c:v>
                </c:pt>
                <c:pt idx="5">
                  <c:v>Poland</c:v>
                </c:pt>
                <c:pt idx="6">
                  <c:v>Israel</c:v>
                </c:pt>
                <c:pt idx="7">
                  <c:v>Colombia</c:v>
                </c:pt>
                <c:pt idx="8">
                  <c:v>Costa Rica</c:v>
                </c:pt>
                <c:pt idx="9">
                  <c:v>Slovak Republic(-1)</c:v>
                </c:pt>
                <c:pt idx="10">
                  <c:v>United Kingdom</c:v>
                </c:pt>
                <c:pt idx="11">
                  <c:v>Latvia</c:v>
                </c:pt>
                <c:pt idx="12">
                  <c:v>Austria</c:v>
                </c:pt>
                <c:pt idx="13">
                  <c:v>Chile</c:v>
                </c:pt>
                <c:pt idx="14">
                  <c:v>Italy</c:v>
                </c:pt>
                <c:pt idx="15">
                  <c:v>Netherlands</c:v>
                </c:pt>
                <c:pt idx="16">
                  <c:v>Finland</c:v>
                </c:pt>
                <c:pt idx="17">
                  <c:v>OECD</c:v>
                </c:pt>
                <c:pt idx="18">
                  <c:v>Denmark</c:v>
                </c:pt>
                <c:pt idx="19">
                  <c:v>Norway</c:v>
                </c:pt>
                <c:pt idx="20">
                  <c:v>France(-3)</c:v>
                </c:pt>
                <c:pt idx="21">
                  <c:v>Switzerland</c:v>
                </c:pt>
                <c:pt idx="22">
                  <c:v>Canada</c:v>
                </c:pt>
                <c:pt idx="23">
                  <c:v>Luxembourg</c:v>
                </c:pt>
                <c:pt idx="24">
                  <c:v>Lithuania</c:v>
                </c:pt>
                <c:pt idx="25">
                  <c:v>Sweden</c:v>
                </c:pt>
                <c:pt idx="26">
                  <c:v>Greece(1)</c:v>
                </c:pt>
                <c:pt idx="27">
                  <c:v>Estonia</c:v>
                </c:pt>
                <c:pt idx="28">
                  <c:v>Slovenia(3)</c:v>
                </c:pt>
                <c:pt idx="29">
                  <c:v>Germany</c:v>
                </c:pt>
                <c:pt idx="30">
                  <c:v>Japan</c:v>
                </c:pt>
                <c:pt idx="31">
                  <c:v>Portugal</c:v>
                </c:pt>
                <c:pt idx="32">
                  <c:v>Belgium</c:v>
                </c:pt>
                <c:pt idx="33">
                  <c:v>Czech Republic</c:v>
                </c:pt>
                <c:pt idx="34">
                  <c:v>Ireland</c:v>
                </c:pt>
                <c:pt idx="35">
                  <c:v>New Zealand</c:v>
                </c:pt>
                <c:pt idx="36">
                  <c:v>United States</c:v>
                </c:pt>
                <c:pt idx="37">
                  <c:v>Hungary</c:v>
                </c:pt>
                <c:pt idx="38">
                  <c:v>Spain</c:v>
                </c:pt>
              </c:strCache>
            </c:strRef>
          </c:cat>
          <c:val>
            <c:numRef>
              <c:f>'g5.1'!$C$4:$C$42</c:f>
              <c:numCache>
                <c:formatCode>0.0</c:formatCode>
                <c:ptCount val="3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  <c:pt idx="9">
                  <c:v>100</c:v>
                </c:pt>
                <c:pt idx="10">
                  <c:v>100</c:v>
                </c:pt>
                <c:pt idx="11">
                  <c:v>100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  <c:pt idx="19">
                  <c:v>100</c:v>
                </c:pt>
                <c:pt idx="20">
                  <c:v>100</c:v>
                </c:pt>
                <c:pt idx="21">
                  <c:v>100</c:v>
                </c:pt>
                <c:pt idx="22">
                  <c:v>100</c:v>
                </c:pt>
                <c:pt idx="23">
                  <c:v>100</c:v>
                </c:pt>
                <c:pt idx="24">
                  <c:v>100</c:v>
                </c:pt>
                <c:pt idx="25">
                  <c:v>100</c:v>
                </c:pt>
                <c:pt idx="26">
                  <c:v>100</c:v>
                </c:pt>
                <c:pt idx="27">
                  <c:v>100</c:v>
                </c:pt>
                <c:pt idx="28">
                  <c:v>100</c:v>
                </c:pt>
                <c:pt idx="29">
                  <c:v>100</c:v>
                </c:pt>
                <c:pt idx="30">
                  <c:v>100</c:v>
                </c:pt>
                <c:pt idx="31">
                  <c:v>100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</c:v>
                </c:pt>
                <c:pt idx="38">
                  <c:v>100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14E-4F10-91E5-5401CD5C88F1}"/>
            </c:ext>
          </c:extLst>
        </c:ser>
        <c:ser>
          <c:idx val="1"/>
          <c:order val="1"/>
          <c:tx>
            <c:strRef>
              <c:f>'g5.1'!$D$3</c:f>
              <c:strCache>
                <c:ptCount val="1"/>
                <c:pt idx="0">
                  <c:v>50% average earnings</c:v>
                </c:pt>
              </c:strCache>
            </c:strRef>
          </c:tx>
          <c:spPr>
            <a:ln w="6350" cap="rnd" cmpd="sng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6350" cap="rnd" cmpd="sng">
                  <a:solidFill>
                    <a:sysClr val="windowText" lastClr="000000"/>
                  </a:solidFill>
                  <a:prstDash val="solid"/>
                  <a:round/>
                </a14:hiddenLine>
              </a:ext>
            </a:extLst>
          </c:spPr>
          <c:marker>
            <c:symbol val="diamond"/>
            <c:size val="8"/>
            <c:spPr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</a:ln>
              <a:effectLst/>
            </c:spPr>
          </c:marker>
          <c:cat>
            <c:strRef>
              <c:f>'g5.1'!$B$4:$B$42</c:f>
              <c:strCache>
                <c:ptCount val="39"/>
                <c:pt idx="0">
                  <c:v>Iceland</c:v>
                </c:pt>
                <c:pt idx="1">
                  <c:v>Australia</c:v>
                </c:pt>
                <c:pt idx="2">
                  <c:v>Turkey</c:v>
                </c:pt>
                <c:pt idx="3">
                  <c:v>Korea</c:v>
                </c:pt>
                <c:pt idx="4">
                  <c:v>Mexico</c:v>
                </c:pt>
                <c:pt idx="5">
                  <c:v>Poland</c:v>
                </c:pt>
                <c:pt idx="6">
                  <c:v>Israel</c:v>
                </c:pt>
                <c:pt idx="7">
                  <c:v>Colombia</c:v>
                </c:pt>
                <c:pt idx="8">
                  <c:v>Costa Rica</c:v>
                </c:pt>
                <c:pt idx="9">
                  <c:v>Slovak Republic(-1)</c:v>
                </c:pt>
                <c:pt idx="10">
                  <c:v>United Kingdom</c:v>
                </c:pt>
                <c:pt idx="11">
                  <c:v>Latvia</c:v>
                </c:pt>
                <c:pt idx="12">
                  <c:v>Austria</c:v>
                </c:pt>
                <c:pt idx="13">
                  <c:v>Chile</c:v>
                </c:pt>
                <c:pt idx="14">
                  <c:v>Italy</c:v>
                </c:pt>
                <c:pt idx="15">
                  <c:v>Netherlands</c:v>
                </c:pt>
                <c:pt idx="16">
                  <c:v>Finland</c:v>
                </c:pt>
                <c:pt idx="17">
                  <c:v>OECD</c:v>
                </c:pt>
                <c:pt idx="18">
                  <c:v>Denmark</c:v>
                </c:pt>
                <c:pt idx="19">
                  <c:v>Norway</c:v>
                </c:pt>
                <c:pt idx="20">
                  <c:v>France(-3)</c:v>
                </c:pt>
                <c:pt idx="21">
                  <c:v>Switzerland</c:v>
                </c:pt>
                <c:pt idx="22">
                  <c:v>Canada</c:v>
                </c:pt>
                <c:pt idx="23">
                  <c:v>Luxembourg</c:v>
                </c:pt>
                <c:pt idx="24">
                  <c:v>Lithuania</c:v>
                </c:pt>
                <c:pt idx="25">
                  <c:v>Sweden</c:v>
                </c:pt>
                <c:pt idx="26">
                  <c:v>Greece(1)</c:v>
                </c:pt>
                <c:pt idx="27">
                  <c:v>Estonia</c:v>
                </c:pt>
                <c:pt idx="28">
                  <c:v>Slovenia(3)</c:v>
                </c:pt>
                <c:pt idx="29">
                  <c:v>Germany</c:v>
                </c:pt>
                <c:pt idx="30">
                  <c:v>Japan</c:v>
                </c:pt>
                <c:pt idx="31">
                  <c:v>Portugal</c:v>
                </c:pt>
                <c:pt idx="32">
                  <c:v>Belgium</c:v>
                </c:pt>
                <c:pt idx="33">
                  <c:v>Czech Republic</c:v>
                </c:pt>
                <c:pt idx="34">
                  <c:v>Ireland</c:v>
                </c:pt>
                <c:pt idx="35">
                  <c:v>New Zealand</c:v>
                </c:pt>
                <c:pt idx="36">
                  <c:v>United States</c:v>
                </c:pt>
                <c:pt idx="37">
                  <c:v>Hungary</c:v>
                </c:pt>
                <c:pt idx="38">
                  <c:v>Spain</c:v>
                </c:pt>
              </c:strCache>
            </c:strRef>
          </c:cat>
          <c:val>
            <c:numRef>
              <c:f>'g5.1'!$D$4:$D$42</c:f>
              <c:numCache>
                <c:formatCode>0.0</c:formatCode>
                <c:ptCount val="39"/>
                <c:pt idx="0">
                  <c:v>95.919321302277766</c:v>
                </c:pt>
                <c:pt idx="1">
                  <c:v>104.51546020039788</c:v>
                </c:pt>
                <c:pt idx="2">
                  <c:v>88.573723117387686</c:v>
                </c:pt>
                <c:pt idx="3">
                  <c:v>89.596879063719172</c:v>
                </c:pt>
                <c:pt idx="4">
                  <c:v>100.00000000000013</c:v>
                </c:pt>
                <c:pt idx="5">
                  <c:v>100</c:v>
                </c:pt>
                <c:pt idx="6">
                  <c:v>91.555326376083158</c:v>
                </c:pt>
                <c:pt idx="7">
                  <c:v>100</c:v>
                </c:pt>
                <c:pt idx="8">
                  <c:v>92.23265034853398</c:v>
                </c:pt>
                <c:pt idx="9">
                  <c:v>96.947700987885909</c:v>
                </c:pt>
                <c:pt idx="10">
                  <c:v>94.838724837700326</c:v>
                </c:pt>
                <c:pt idx="11">
                  <c:v>92.750885041465637</c:v>
                </c:pt>
                <c:pt idx="12">
                  <c:v>99.398760874813291</c:v>
                </c:pt>
                <c:pt idx="13">
                  <c:v>97.469288517244394</c:v>
                </c:pt>
                <c:pt idx="14">
                  <c:v>94.515178889514004</c:v>
                </c:pt>
                <c:pt idx="15">
                  <c:v>98.20380729393851</c:v>
                </c:pt>
                <c:pt idx="16">
                  <c:v>96.203479316130696</c:v>
                </c:pt>
                <c:pt idx="17">
                  <c:v>98.201092634218924</c:v>
                </c:pt>
                <c:pt idx="18">
                  <c:v>97.151991251899389</c:v>
                </c:pt>
                <c:pt idx="19">
                  <c:v>99.175557412824773</c:v>
                </c:pt>
                <c:pt idx="20">
                  <c:v>95.657510422584537</c:v>
                </c:pt>
                <c:pt idx="21">
                  <c:v>99.892656952520568</c:v>
                </c:pt>
                <c:pt idx="22">
                  <c:v>98.53033675539821</c:v>
                </c:pt>
                <c:pt idx="23">
                  <c:v>96.710388653163918</c:v>
                </c:pt>
                <c:pt idx="24">
                  <c:v>98.381371582776708</c:v>
                </c:pt>
                <c:pt idx="25">
                  <c:v>99.124310314617773</c:v>
                </c:pt>
                <c:pt idx="26">
                  <c:v>97.924972501810899</c:v>
                </c:pt>
                <c:pt idx="27">
                  <c:v>100.01875560189835</c:v>
                </c:pt>
                <c:pt idx="28">
                  <c:v>108.94569945004709</c:v>
                </c:pt>
                <c:pt idx="29">
                  <c:v>103.48519662199018</c:v>
                </c:pt>
                <c:pt idx="30">
                  <c:v>99.472558777294921</c:v>
                </c:pt>
                <c:pt idx="31">
                  <c:v>99.449027634399059</c:v>
                </c:pt>
                <c:pt idx="32">
                  <c:v>100</c:v>
                </c:pt>
                <c:pt idx="33">
                  <c:v>100</c:v>
                </c:pt>
                <c:pt idx="34">
                  <c:v>100</c:v>
                </c:pt>
                <c:pt idx="35">
                  <c:v>100</c:v>
                </c:pt>
                <c:pt idx="36">
                  <c:v>100</c:v>
                </c:pt>
                <c:pt idx="37">
                  <c:v>100.00000000000017</c:v>
                </c:pt>
                <c:pt idx="38">
                  <c:v>105.00000000000003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14E-4F10-91E5-5401CD5C88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9464800"/>
        <c:axId val="689465456"/>
      </c:lineChart>
      <c:catAx>
        <c:axId val="689464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spcFirstLastPara="1" vertOverflow="ellipsis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465456"/>
        <c:crosses val="autoZero"/>
        <c:auto val="1"/>
        <c:lblAlgn val="ctr"/>
        <c:lblOffset val="0"/>
        <c:tickLblSkip val="1"/>
        <c:noMultiLvlLbl val="0"/>
      </c:catAx>
      <c:valAx>
        <c:axId val="689465456"/>
        <c:scaling>
          <c:orientation val="minMax"/>
          <c:max val="110"/>
          <c:min val="80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9464800"/>
        <c:crosses val="autoZero"/>
        <c:crossBetween val="between"/>
      </c:valAx>
      <c:spPr>
        <a:solidFill>
          <a:srgbClr val="EAEAEA"/>
        </a:solidFill>
        <a:ln w="9525">
          <a:solidFill>
            <a:srgbClr val="000000"/>
          </a:solidFill>
        </a:ln>
        <a:effectLst/>
      </c:spPr>
    </c:plotArea>
    <c:legend>
      <c:legendPos val="r"/>
      <c:layout>
        <c:manualLayout>
          <c:xMode val="edge"/>
          <c:yMode val="edge"/>
          <c:x val="4.8085949511178436E-2"/>
          <c:y val="1.4869427111414745E-2"/>
          <c:w val="0.93438224807006609"/>
          <c:h val="5.576035166780529E-2"/>
        </c:manualLayout>
      </c:layout>
      <c:overlay val="1"/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1"/>
  </c:chart>
  <c:spPr>
    <a:noFill/>
    <a:ln w="9525" cap="flat" cmpd="sng" algn="ctr">
      <a:noFill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lumMod val="15000"/>
              <a:lumOff val="85000"/>
            </a:sysClr>
          </a:solidFill>
          <a:round/>
        </a14:hiddenLine>
      </a:ext>
    </a:extLst>
  </c:spPr>
  <c:txPr>
    <a:bodyPr/>
    <a:lstStyle/>
    <a:p>
      <a:pPr>
        <a:defRPr sz="1600">
          <a:solidFill>
            <a:schemeClr val="tx1">
              <a:lumMod val="50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 err="1"/>
              <a:t>Erwartete</a:t>
            </a:r>
            <a:r>
              <a:rPr lang="en-GB" dirty="0"/>
              <a:t> </a:t>
            </a:r>
            <a:r>
              <a:rPr lang="en-GB" dirty="0" err="1"/>
              <a:t>Lebensjahre</a:t>
            </a:r>
            <a:r>
              <a:rPr lang="en-GB" dirty="0"/>
              <a:t> </a:t>
            </a:r>
            <a:r>
              <a:rPr lang="en-GB" dirty="0" err="1"/>
              <a:t>nach</a:t>
            </a:r>
            <a:r>
              <a:rPr lang="en-GB" dirty="0"/>
              <a:t> </a:t>
            </a:r>
            <a:r>
              <a:rPr lang="en-GB" dirty="0" err="1"/>
              <a:t>Austritt</a:t>
            </a:r>
            <a:r>
              <a:rPr lang="en-GB" baseline="0" dirty="0"/>
              <a:t> </a:t>
            </a:r>
            <a:r>
              <a:rPr lang="en-GB" baseline="0" dirty="0" err="1"/>
              <a:t>aus</a:t>
            </a:r>
            <a:r>
              <a:rPr lang="en-GB" baseline="0" dirty="0"/>
              <a:t> </a:t>
            </a:r>
            <a:r>
              <a:rPr lang="en-GB" baseline="0" dirty="0" err="1"/>
              <a:t>dem</a:t>
            </a:r>
            <a:r>
              <a:rPr lang="en-GB" baseline="0" dirty="0"/>
              <a:t> </a:t>
            </a:r>
            <a:r>
              <a:rPr lang="en-GB" baseline="0" dirty="0" err="1"/>
              <a:t>Arbeitsmarkt</a:t>
            </a:r>
            <a:endParaRPr lang="en-GB" dirty="0"/>
          </a:p>
        </c:rich>
      </c:tx>
      <c:layout>
        <c:manualLayout>
          <c:xMode val="edge"/>
          <c:yMode val="edge"/>
          <c:x val="0.28140082231680841"/>
          <c:y val="1.99208477667289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xMode val="edge"/>
          <c:yMode val="edge"/>
          <c:x val="8.7445796086387494E-3"/>
          <c:y val="0.21469214263625822"/>
          <c:w val="0.98906927548920154"/>
          <c:h val="0.77534745584191789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'g6.16'!$E$57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006BB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>
                  <a:noFill/>
                </a14:hiddenLine>
              </a:ext>
            </a:extLst>
          </c:spPr>
          <c:invertIfNegative val="0"/>
          <c:dPt>
            <c:idx val="6"/>
            <c:invertIfNegative val="0"/>
            <c:bubble3D val="0"/>
            <c:spPr>
              <a:solidFill>
                <a:srgbClr val="DE192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1-A0E9-4C5E-BE2F-86A5B8BB98F2}"/>
              </c:ext>
            </c:extLst>
          </c:dPt>
          <c:dPt>
            <c:idx val="9"/>
            <c:invertIfNegative val="0"/>
            <c:bubble3D val="0"/>
            <c:spPr>
              <a:solidFill>
                <a:srgbClr val="FF99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>
                    <a:noFill/>
                  </a14:hiddenLine>
                </a:ext>
              </a:extLst>
            </c:spPr>
            <c:extLst>
              <c:ext xmlns:c16="http://schemas.microsoft.com/office/drawing/2014/chart" uri="{C3380CC4-5D6E-409C-BE32-E72D297353CC}">
                <c16:uniqueId val="{00000004-A0E9-4C5E-BE2F-86A5B8BB98F2}"/>
              </c:ext>
            </c:extLst>
          </c:dPt>
          <c:cat>
            <c:strRef>
              <c:f>('g6.16'!$A$60:$A$61,'g6.16'!$A$63:$A$64,'g6.16'!$A$66:$A$67,'g6.16'!$A$76:$A$77,'g6.16'!$A$81,'g6.16'!$A$84,'g6.16'!$A$86:$A$87,'g6.16'!$A$90:$A$91,'g6.16'!$A$94)</c:f>
              <c:strCache>
                <c:ptCount val="15"/>
                <c:pt idx="0">
                  <c:v>Spain</c:v>
                </c:pt>
                <c:pt idx="1">
                  <c:v>France</c:v>
                </c:pt>
                <c:pt idx="2">
                  <c:v>Italy</c:v>
                </c:pt>
                <c:pt idx="3">
                  <c:v>Belgium</c:v>
                </c:pt>
                <c:pt idx="4">
                  <c:v>Austria</c:v>
                </c:pt>
                <c:pt idx="5">
                  <c:v>Poland</c:v>
                </c:pt>
                <c:pt idx="6">
                  <c:v>OECD</c:v>
                </c:pt>
                <c:pt idx="7">
                  <c:v>Switzerland</c:v>
                </c:pt>
                <c:pt idx="8">
                  <c:v>Netherlands</c:v>
                </c:pt>
                <c:pt idx="9">
                  <c:v>Germany</c:v>
                </c:pt>
                <c:pt idx="10">
                  <c:v>Czech Republic</c:v>
                </c:pt>
                <c:pt idx="11">
                  <c:v>United Kingdom</c:v>
                </c:pt>
                <c:pt idx="12">
                  <c:v>Denmark</c:v>
                </c:pt>
                <c:pt idx="13">
                  <c:v>Sweden</c:v>
                </c:pt>
                <c:pt idx="14">
                  <c:v>United States</c:v>
                </c:pt>
              </c:strCache>
              <c:extLst/>
            </c:strRef>
          </c:cat>
          <c:val>
            <c:numRef>
              <c:f>('g6.16'!$F$60:$F$61,'g6.16'!$F$63:$F$64,'g6.16'!$F$66:$F$67,'g6.16'!$F$76:$F$77,'g6.16'!$F$81,'g6.16'!$F$84,'g6.16'!$F$86:$F$87,'g6.16'!$F$90:$F$91,'g6.16'!$F$94)</c:f>
              <c:numCache>
                <c:formatCode>0.0</c:formatCode>
                <c:ptCount val="15"/>
                <c:pt idx="0">
                  <c:v>27.690343654374299</c:v>
                </c:pt>
                <c:pt idx="1">
                  <c:v>27.110413428503399</c:v>
                </c:pt>
                <c:pt idx="2">
                  <c:v>26.2495474240222</c:v>
                </c:pt>
                <c:pt idx="3">
                  <c:v>26.1947131690726</c:v>
                </c:pt>
                <c:pt idx="4">
                  <c:v>25.246027549735999</c:v>
                </c:pt>
                <c:pt idx="5">
                  <c:v>25.1242554987919</c:v>
                </c:pt>
                <c:pt idx="6">
                  <c:v>23.831059291457901</c:v>
                </c:pt>
                <c:pt idx="7">
                  <c:v>23.7820017408547</c:v>
                </c:pt>
                <c:pt idx="8">
                  <c:v>23.503182913031399</c:v>
                </c:pt>
                <c:pt idx="9">
                  <c:v>23.094919623867401</c:v>
                </c:pt>
                <c:pt idx="10">
                  <c:v>22.958034762766101</c:v>
                </c:pt>
                <c:pt idx="11">
                  <c:v>22.7222434970206</c:v>
                </c:pt>
                <c:pt idx="12">
                  <c:v>22.221190583783098</c:v>
                </c:pt>
                <c:pt idx="13">
                  <c:v>22.1460823492502</c:v>
                </c:pt>
                <c:pt idx="14">
                  <c:v>21.327270245836502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A0E9-4C5E-BE2F-86A5B8BB98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1611650128"/>
        <c:axId val="25595263"/>
      </c:barChart>
      <c:lineChart>
        <c:grouping val="standard"/>
        <c:varyColors val="0"/>
        <c:ser>
          <c:idx val="0"/>
          <c:order val="0"/>
          <c:tx>
            <c:strRef>
              <c:f>'g6.16'!$B$57</c:f>
              <c:strCache>
                <c:ptCount val="1"/>
                <c:pt idx="0">
                  <c:v>Men</c:v>
                </c:pt>
              </c:strCache>
            </c:strRef>
          </c:tx>
          <c:spPr>
            <a:ln w="28575" cap="rnd">
              <a:noFill/>
              <a:round/>
            </a:ln>
            <a:effectLst/>
            <a:extLst>
              <a:ext uri="{91240B29-F687-4F45-9708-019B960494DF}">
                <a14:hiddenLine xmlns:a14="http://schemas.microsoft.com/office/drawing/2010/main" w="28575" cap="rnd">
                  <a:solidFill>
                    <a:srgbClr val="4F81BD"/>
                  </a:solidFill>
                  <a:round/>
                </a14:hiddenLine>
              </a:ext>
            </a:extLst>
          </c:spPr>
          <c:marker>
            <c:symbol val="diamond"/>
            <c:size val="10"/>
            <c:spPr>
              <a:solidFill>
                <a:schemeClr val="bg1"/>
              </a:solidFill>
              <a:ln w="9525">
                <a:solidFill>
                  <a:srgbClr val="000000"/>
                </a:solidFill>
                <a:prstDash val="solid"/>
              </a:ln>
              <a:effectLst/>
            </c:spPr>
          </c:marker>
          <c:cat>
            <c:strRef>
              <c:f>('g6.16'!$A$60:$A$61,'g6.16'!$A$63:$A$64,'g6.16'!$A$66:$A$67,'g6.16'!$A$76:$A$77,'g6.16'!$A$81,'g6.16'!$A$84,'g6.16'!$A$86:$A$87,'g6.16'!$A$90:$A$91,'g6.16'!$A$94)</c:f>
              <c:strCache>
                <c:ptCount val="15"/>
                <c:pt idx="0">
                  <c:v>Spain</c:v>
                </c:pt>
                <c:pt idx="1">
                  <c:v>France</c:v>
                </c:pt>
                <c:pt idx="2">
                  <c:v>Italy</c:v>
                </c:pt>
                <c:pt idx="3">
                  <c:v>Belgium</c:v>
                </c:pt>
                <c:pt idx="4">
                  <c:v>Austria</c:v>
                </c:pt>
                <c:pt idx="5">
                  <c:v>Poland</c:v>
                </c:pt>
                <c:pt idx="6">
                  <c:v>OECD</c:v>
                </c:pt>
                <c:pt idx="7">
                  <c:v>Switzerland</c:v>
                </c:pt>
                <c:pt idx="8">
                  <c:v>Netherlands</c:v>
                </c:pt>
                <c:pt idx="9">
                  <c:v>Germany</c:v>
                </c:pt>
                <c:pt idx="10">
                  <c:v>Czech Republic</c:v>
                </c:pt>
                <c:pt idx="11">
                  <c:v>United Kingdom</c:v>
                </c:pt>
                <c:pt idx="12">
                  <c:v>Denmark</c:v>
                </c:pt>
                <c:pt idx="13">
                  <c:v>Sweden</c:v>
                </c:pt>
                <c:pt idx="14">
                  <c:v>United States</c:v>
                </c:pt>
              </c:strCache>
              <c:extLst/>
            </c:strRef>
          </c:cat>
          <c:val>
            <c:numRef>
              <c:f>('g6.16'!$C$60:$C$61,'g6.16'!$C$63:$C$64,'g6.16'!$C$66:$C$67,'g6.16'!$C$76:$C$77,'g6.16'!$C$81,'g6.16'!$C$84,'g6.16'!$C$86:$C$87,'g6.16'!$C$90:$C$91,'g6.16'!$C$94)</c:f>
              <c:numCache>
                <c:formatCode>0.0</c:formatCode>
                <c:ptCount val="15"/>
                <c:pt idx="0">
                  <c:v>22.963693305159499</c:v>
                </c:pt>
                <c:pt idx="1">
                  <c:v>23.513202369879401</c:v>
                </c:pt>
                <c:pt idx="2">
                  <c:v>22.100501631792401</c:v>
                </c:pt>
                <c:pt idx="3">
                  <c:v>22.1995154458115</c:v>
                </c:pt>
                <c:pt idx="4">
                  <c:v>21.198130284902</c:v>
                </c:pt>
                <c:pt idx="5">
                  <c:v>18.723454863310099</c:v>
                </c:pt>
                <c:pt idx="6">
                  <c:v>19.502887651950399</c:v>
                </c:pt>
                <c:pt idx="7">
                  <c:v>20.035888493331498</c:v>
                </c:pt>
                <c:pt idx="8">
                  <c:v>20.198377804760501</c:v>
                </c:pt>
                <c:pt idx="9">
                  <c:v>20.127374591860502</c:v>
                </c:pt>
                <c:pt idx="10">
                  <c:v>18.243470917479499</c:v>
                </c:pt>
                <c:pt idx="11">
                  <c:v>20.2203515192301</c:v>
                </c:pt>
                <c:pt idx="12">
                  <c:v>19.2696279855592</c:v>
                </c:pt>
                <c:pt idx="13">
                  <c:v>19.002648432809899</c:v>
                </c:pt>
                <c:pt idx="14">
                  <c:v>18.565953621133499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3-A0E9-4C5E-BE2F-86A5B8BB98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11650128"/>
        <c:axId val="25595263"/>
      </c:lineChart>
      <c:catAx>
        <c:axId val="1611650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low"/>
        <c:spPr>
          <a:noFill/>
          <a:ln w="9525" cap="flat" cmpd="sng" algn="ctr">
            <a:solidFill>
              <a:srgbClr val="000000"/>
            </a:solidFill>
            <a:prstDash val="solid"/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spcFirstLastPara="1" vertOverflow="ellipsis" wrap="square" anchor="ctr" anchorCtr="1"/>
          <a:lstStyle/>
          <a:p>
            <a:pPr>
              <a:defRPr sz="16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595263"/>
        <c:crosses val="autoZero"/>
        <c:auto val="1"/>
        <c:lblAlgn val="ctr"/>
        <c:lblOffset val="0"/>
        <c:tickLblSkip val="1"/>
        <c:noMultiLvlLbl val="0"/>
      </c:catAx>
      <c:valAx>
        <c:axId val="255952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FFFFF"/>
              </a:solidFill>
              <a:prstDash val="solid"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2">
                    <a:lumMod val="1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11650128"/>
        <c:crosses val="autoZero"/>
        <c:crossBetween val="between"/>
      </c:valAx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</c:plotArea>
    <c:legend>
      <c:legendPos val="b"/>
      <c:layout>
        <c:manualLayout>
          <c:xMode val="edge"/>
          <c:yMode val="edge"/>
          <c:x val="4.3260192728468927E-2"/>
          <c:y val="0.10881385490549174"/>
          <c:w val="0.94011185143578935"/>
          <c:h val="7.4703011413679007E-2"/>
        </c:manualLayout>
      </c:layout>
      <c:overlay val="1"/>
      <c:spPr>
        <a:solidFill>
          <a:srgbClr val="EAEAEA"/>
        </a:solidFill>
        <a:ln>
          <a:noFill/>
        </a:ln>
        <a:effectLst/>
        <a:extLst>
          <a:ext uri="{91240B29-F687-4F45-9708-019B960494DF}">
            <a14:hiddenLine xmlns:a14="http://schemas.microsoft.com/office/drawing/2010/main">
              <a:noFill/>
            </a14:hiddenLine>
          </a:ext>
        </a:extLst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2">
                  <a:lumMod val="10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1"/>
  </c:chart>
  <c:spPr>
    <a:noFill/>
    <a:ln w="9525" cap="flat" cmpd="sng" algn="ctr">
      <a:noFill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lumMod val="15000"/>
              <a:lumOff val="85000"/>
            </a:sysClr>
          </a:solidFill>
          <a:round/>
        </a14:hiddenLine>
      </a:ext>
    </a:extLst>
  </c:spPr>
  <c:txPr>
    <a:bodyPr/>
    <a:lstStyle/>
    <a:p>
      <a:pPr>
        <a:defRPr sz="1600">
          <a:solidFill>
            <a:schemeClr val="bg2">
              <a:lumMod val="10000"/>
            </a:schemeClr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896565971523041E-2"/>
          <c:y val="9.4248534762193442E-2"/>
          <c:w val="0.92346659971347977"/>
          <c:h val="0.69512230510356854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Fig_7.2!$B$27</c:f>
              <c:strCache>
                <c:ptCount val="1"/>
                <c:pt idx="0">
                  <c:v>Ratio</c:v>
                </c:pt>
              </c:strCache>
            </c:strRef>
          </c:tx>
          <c:spPr>
            <a:solidFill>
              <a:srgbClr val="4F81BD"/>
            </a:solidFill>
            <a:ln w="6350" cap="rnd" cmpd="sng" algn="ctr">
              <a:solidFill>
                <a:srgbClr val="000000"/>
              </a:solidFill>
              <a:prstDash val="solid"/>
              <a:round/>
            </a:ln>
            <a:effectLst/>
          </c:spPr>
          <c:invertIfNegative val="0"/>
          <c:dPt>
            <c:idx val="19"/>
            <c:invertIfNegative val="0"/>
            <c:bubble3D val="0"/>
            <c:spPr>
              <a:solidFill>
                <a:srgbClr val="00B0F0"/>
              </a:solidFill>
              <a:ln w="6350" cap="rnd" cmpd="sng" algn="ctr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BA-4470-BF9B-EFB13282D694}"/>
              </c:ext>
            </c:extLst>
          </c:dPt>
          <c:dPt>
            <c:idx val="2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F5BA-4470-BF9B-EFB13282D694}"/>
              </c:ext>
            </c:extLst>
          </c:dPt>
          <c:dPt>
            <c:idx val="32"/>
            <c:invertIfNegative val="0"/>
            <c:bubble3D val="0"/>
            <c:spPr>
              <a:solidFill>
                <a:srgbClr val="FF9966"/>
              </a:solidFill>
              <a:ln w="6350" cap="rnd" cmpd="sng" algn="ctr">
                <a:solidFill>
                  <a:srgbClr val="000000"/>
                </a:solidFill>
                <a:prstDash val="solid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5-F5BA-4470-BF9B-EFB13282D694}"/>
              </c:ext>
            </c:extLst>
          </c:dPt>
          <c:cat>
            <c:strRef>
              <c:f>Fig_7.2!$A$28:$A$65</c:f>
              <c:strCache>
                <c:ptCount val="38"/>
                <c:pt idx="0">
                  <c:v>Estonia</c:v>
                </c:pt>
                <c:pt idx="1">
                  <c:v>Australia</c:v>
                </c:pt>
                <c:pt idx="2">
                  <c:v>New Zealand</c:v>
                </c:pt>
                <c:pt idx="3">
                  <c:v>Latvia</c:v>
                </c:pt>
                <c:pt idx="4">
                  <c:v>Norway</c:v>
                </c:pt>
                <c:pt idx="5">
                  <c:v>Sweden</c:v>
                </c:pt>
                <c:pt idx="6">
                  <c:v>United Kingdom</c:v>
                </c:pt>
                <c:pt idx="7">
                  <c:v>Lithuania</c:v>
                </c:pt>
                <c:pt idx="8">
                  <c:v>Finland</c:v>
                </c:pt>
                <c:pt idx="9">
                  <c:v>Canada</c:v>
                </c:pt>
                <c:pt idx="10">
                  <c:v>Czech Republic</c:v>
                </c:pt>
                <c:pt idx="11">
                  <c:v>Colombia</c:v>
                </c:pt>
                <c:pt idx="12">
                  <c:v>United States</c:v>
                </c:pt>
                <c:pt idx="13">
                  <c:v>Ireland</c:v>
                </c:pt>
                <c:pt idx="14">
                  <c:v>Iceland</c:v>
                </c:pt>
                <c:pt idx="15">
                  <c:v>Mexico</c:v>
                </c:pt>
                <c:pt idx="16">
                  <c:v>Netherlands</c:v>
                </c:pt>
                <c:pt idx="17">
                  <c:v>Switzerland</c:v>
                </c:pt>
                <c:pt idx="18">
                  <c:v>Korea</c:v>
                </c:pt>
                <c:pt idx="19">
                  <c:v>OECD</c:v>
                </c:pt>
                <c:pt idx="20">
                  <c:v>Slovak Republic</c:v>
                </c:pt>
                <c:pt idx="21">
                  <c:v>Hungary</c:v>
                </c:pt>
                <c:pt idx="22">
                  <c:v>Israel</c:v>
                </c:pt>
                <c:pt idx="23">
                  <c:v>France</c:v>
                </c:pt>
                <c:pt idx="24">
                  <c:v>Japan</c:v>
                </c:pt>
                <c:pt idx="25">
                  <c:v>Austria</c:v>
                </c:pt>
                <c:pt idx="26">
                  <c:v>Slovenia</c:v>
                </c:pt>
                <c:pt idx="27">
                  <c:v>Portugal</c:v>
                </c:pt>
                <c:pt idx="28">
                  <c:v>Greece</c:v>
                </c:pt>
                <c:pt idx="29">
                  <c:v>Italy</c:v>
                </c:pt>
                <c:pt idx="30">
                  <c:v>Poland</c:v>
                </c:pt>
                <c:pt idx="31">
                  <c:v>Belgium</c:v>
                </c:pt>
                <c:pt idx="32">
                  <c:v>Germany</c:v>
                </c:pt>
                <c:pt idx="33">
                  <c:v>Chile</c:v>
                </c:pt>
                <c:pt idx="34">
                  <c:v>Denmark</c:v>
                </c:pt>
                <c:pt idx="35">
                  <c:v>Luxembourg</c:v>
                </c:pt>
                <c:pt idx="36">
                  <c:v>Spain</c:v>
                </c:pt>
                <c:pt idx="37">
                  <c:v>Turkey</c:v>
                </c:pt>
              </c:strCache>
            </c:strRef>
          </c:cat>
          <c:val>
            <c:numRef>
              <c:f>Fig_7.2!$B$28:$B$65</c:f>
              <c:numCache>
                <c:formatCode>#,##0.00</c:formatCode>
                <c:ptCount val="38"/>
                <c:pt idx="0">
                  <c:v>8.6390029740829894E-3</c:v>
                </c:pt>
                <c:pt idx="1">
                  <c:v>1.1662802831972126E-2</c:v>
                </c:pt>
                <c:pt idx="2">
                  <c:v>1.1828344752975117E-2</c:v>
                </c:pt>
                <c:pt idx="3">
                  <c:v>2.7067669172932331E-2</c:v>
                </c:pt>
                <c:pt idx="4">
                  <c:v>4.1296555230710567E-2</c:v>
                </c:pt>
                <c:pt idx="5">
                  <c:v>4.687804267393663E-2</c:v>
                </c:pt>
                <c:pt idx="6">
                  <c:v>5.4646399564234296E-2</c:v>
                </c:pt>
                <c:pt idx="7">
                  <c:v>6.7315042894759203E-2</c:v>
                </c:pt>
                <c:pt idx="8">
                  <c:v>7.6248707458526271E-2</c:v>
                </c:pt>
                <c:pt idx="9">
                  <c:v>7.9729996148696997E-2</c:v>
                </c:pt>
                <c:pt idx="10">
                  <c:v>8.089039780643778E-2</c:v>
                </c:pt>
                <c:pt idx="11">
                  <c:v>8.5115020629339816E-2</c:v>
                </c:pt>
                <c:pt idx="12">
                  <c:v>9.584689605187377E-2</c:v>
                </c:pt>
                <c:pt idx="13">
                  <c:v>9.6875655273642253E-2</c:v>
                </c:pt>
                <c:pt idx="14">
                  <c:v>9.6975046501241335E-2</c:v>
                </c:pt>
                <c:pt idx="15">
                  <c:v>0.10274191608046246</c:v>
                </c:pt>
                <c:pt idx="16">
                  <c:v>0.1146384479717813</c:v>
                </c:pt>
                <c:pt idx="17">
                  <c:v>0.11527931358693402</c:v>
                </c:pt>
                <c:pt idx="18">
                  <c:v>0.11726100556155884</c:v>
                </c:pt>
                <c:pt idx="19">
                  <c:v>0.12941445192005188</c:v>
                </c:pt>
                <c:pt idx="20">
                  <c:v>0.13250278695898768</c:v>
                </c:pt>
                <c:pt idx="21">
                  <c:v>0.13403386019514421</c:v>
                </c:pt>
                <c:pt idx="22">
                  <c:v>0.13463238474993888</c:v>
                </c:pt>
                <c:pt idx="23">
                  <c:v>0.1360523777728318</c:v>
                </c:pt>
                <c:pt idx="24">
                  <c:v>0.14404775270834885</c:v>
                </c:pt>
                <c:pt idx="25">
                  <c:v>0.14981747933314099</c:v>
                </c:pt>
                <c:pt idx="26">
                  <c:v>0.15383384877892714</c:v>
                </c:pt>
                <c:pt idx="27">
                  <c:v>0.16132639477187463</c:v>
                </c:pt>
                <c:pt idx="28">
                  <c:v>0.18325474157912919</c:v>
                </c:pt>
                <c:pt idx="29">
                  <c:v>0.18344930292041431</c:v>
                </c:pt>
                <c:pt idx="30">
                  <c:v>0.20538229901633234</c:v>
                </c:pt>
                <c:pt idx="31">
                  <c:v>0.20724235513915984</c:v>
                </c:pt>
                <c:pt idx="32">
                  <c:v>0.22121117712149371</c:v>
                </c:pt>
                <c:pt idx="33">
                  <c:v>0.23249624023685914</c:v>
                </c:pt>
                <c:pt idx="34">
                  <c:v>0.23381243231260274</c:v>
                </c:pt>
                <c:pt idx="35">
                  <c:v>0.25443395139928598</c:v>
                </c:pt>
                <c:pt idx="36">
                  <c:v>0.26917664780855832</c:v>
                </c:pt>
                <c:pt idx="37">
                  <c:v>0.29517381892270472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BA-4470-BF9B-EFB13282D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4768256"/>
        <c:axId val="404769792"/>
      </c:barChart>
      <c:barChart>
        <c:barDir val="col"/>
        <c:grouping val="clustered"/>
        <c:varyColors val="0"/>
        <c:ser>
          <c:idx val="0"/>
          <c:order val="1"/>
          <c:invertIfNegative val="0"/>
          <c:cat>
            <c:strRef>
              <c:f>Fig_7.2!$A$29:$A$65</c:f>
              <c:strCache>
                <c:ptCount val="37"/>
                <c:pt idx="0">
                  <c:v>Australia</c:v>
                </c:pt>
                <c:pt idx="1">
                  <c:v>New Zealand</c:v>
                </c:pt>
                <c:pt idx="2">
                  <c:v>Latvia</c:v>
                </c:pt>
                <c:pt idx="3">
                  <c:v>Norway</c:v>
                </c:pt>
                <c:pt idx="4">
                  <c:v>Sweden</c:v>
                </c:pt>
                <c:pt idx="5">
                  <c:v>United Kingdom</c:v>
                </c:pt>
                <c:pt idx="6">
                  <c:v>Lithuania</c:v>
                </c:pt>
                <c:pt idx="7">
                  <c:v>Finland</c:v>
                </c:pt>
                <c:pt idx="8">
                  <c:v>Canada</c:v>
                </c:pt>
                <c:pt idx="9">
                  <c:v>Czech Republic</c:v>
                </c:pt>
                <c:pt idx="10">
                  <c:v>Colombia</c:v>
                </c:pt>
                <c:pt idx="11">
                  <c:v>United States</c:v>
                </c:pt>
                <c:pt idx="12">
                  <c:v>Ireland</c:v>
                </c:pt>
                <c:pt idx="13">
                  <c:v>Iceland</c:v>
                </c:pt>
                <c:pt idx="14">
                  <c:v>Mexico</c:v>
                </c:pt>
                <c:pt idx="15">
                  <c:v>Netherlands</c:v>
                </c:pt>
                <c:pt idx="16">
                  <c:v>Switzerland</c:v>
                </c:pt>
                <c:pt idx="17">
                  <c:v>Korea</c:v>
                </c:pt>
                <c:pt idx="18">
                  <c:v>OECD</c:v>
                </c:pt>
                <c:pt idx="19">
                  <c:v>Slovak Republic</c:v>
                </c:pt>
                <c:pt idx="20">
                  <c:v>Hungary</c:v>
                </c:pt>
                <c:pt idx="21">
                  <c:v>Israel</c:v>
                </c:pt>
                <c:pt idx="22">
                  <c:v>France</c:v>
                </c:pt>
                <c:pt idx="23">
                  <c:v>Japan</c:v>
                </c:pt>
                <c:pt idx="24">
                  <c:v>Austria</c:v>
                </c:pt>
                <c:pt idx="25">
                  <c:v>Slovenia</c:v>
                </c:pt>
                <c:pt idx="26">
                  <c:v>Portugal</c:v>
                </c:pt>
                <c:pt idx="27">
                  <c:v>Greece</c:v>
                </c:pt>
                <c:pt idx="28">
                  <c:v>Italy</c:v>
                </c:pt>
                <c:pt idx="29">
                  <c:v>Poland</c:v>
                </c:pt>
                <c:pt idx="30">
                  <c:v>Belgium</c:v>
                </c:pt>
                <c:pt idx="31">
                  <c:v>Germany</c:v>
                </c:pt>
                <c:pt idx="32">
                  <c:v>Chile</c:v>
                </c:pt>
                <c:pt idx="33">
                  <c:v>Denmark</c:v>
                </c:pt>
                <c:pt idx="34">
                  <c:v>Luxembourg</c:v>
                </c:pt>
                <c:pt idx="35">
                  <c:v>Spain</c:v>
                </c:pt>
                <c:pt idx="36">
                  <c:v>Turkey</c:v>
                </c:pt>
              </c:strCache>
            </c:strRef>
          </c:cat>
          <c:val>
            <c:numRef>
              <c:f>Fig_7.2!$N$11:$N$47</c:f>
              <c:numCache>
                <c:formatCode>General</c:formatCode>
                <c:ptCount val="37"/>
              </c:numCache>
            </c:numRef>
          </c:val>
          <c:extLst>
            <c:ext xmlns:c16="http://schemas.microsoft.com/office/drawing/2014/chart" uri="{C3380CC4-5D6E-409C-BE32-E72D297353CC}">
              <c16:uniqueId val="{00000004-F5BA-4470-BF9B-EFB13282D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4785792"/>
        <c:axId val="404784256"/>
      </c:barChart>
      <c:catAx>
        <c:axId val="404768256"/>
        <c:scaling>
          <c:orientation val="minMax"/>
        </c:scaling>
        <c:delete val="0"/>
        <c:axPos val="b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numFmt formatCode="General" sourceLinked="0"/>
        <c:majorTickMark val="in"/>
        <c:minorTickMark val="none"/>
        <c:tickLblPos val="low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2700000" vert="horz"/>
          <a:lstStyle/>
          <a:p>
            <a:pPr>
              <a:defRPr sz="1400"/>
            </a:pPr>
            <a:endParaRPr lang="en-US"/>
          </a:p>
        </c:txPr>
        <c:crossAx val="404769792"/>
        <c:crosses val="autoZero"/>
        <c:auto val="1"/>
        <c:lblAlgn val="ctr"/>
        <c:lblOffset val="0"/>
        <c:tickLblSkip val="1"/>
        <c:noMultiLvlLbl val="0"/>
      </c:catAx>
      <c:valAx>
        <c:axId val="404769792"/>
        <c:scaling>
          <c:orientation val="minMax"/>
          <c:max val="0.35000000000000003"/>
          <c:min val="0"/>
        </c:scaling>
        <c:delete val="0"/>
        <c:axPos val="l"/>
        <c:majorGridlines>
          <c:spPr>
            <a:ln w="9525" cmpd="sng">
              <a:solidFill>
                <a:srgbClr val="FFFFFF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 rtl="0">
                  <a:defRPr/>
                </a:pPr>
                <a:r>
                  <a:rPr lang="en-US"/>
                  <a:t>Ratio</a:t>
                </a:r>
              </a:p>
            </c:rich>
          </c:tx>
          <c:layout>
            <c:manualLayout>
              <c:xMode val="edge"/>
              <c:yMode val="edge"/>
              <c:x val="1.3724442728188672E-2"/>
              <c:y val="1.946356571394511E-2"/>
            </c:manualLayout>
          </c:layout>
          <c:overlay val="0"/>
        </c:title>
        <c:numFmt formatCode="0.00" sourceLinked="0"/>
        <c:majorTickMark val="in"/>
        <c:minorTickMark val="none"/>
        <c:tickLblPos val="nextTo"/>
        <c:spPr>
          <a:noFill/>
          <a:ln w="9525">
            <a:solidFill>
              <a:srgbClr val="000000"/>
            </a:solidFill>
            <a:prstDash val="soli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404768256"/>
        <c:crosses val="autoZero"/>
        <c:crossBetween val="between"/>
        <c:majorUnit val="5.000000000000001E-2"/>
      </c:valAx>
      <c:valAx>
        <c:axId val="404784256"/>
        <c:scaling>
          <c:orientation val="minMax"/>
          <c:max val="0.35000000000000003"/>
          <c:min val="0"/>
        </c:scaling>
        <c:delete val="0"/>
        <c:axPos val="r"/>
        <c:numFmt formatCode="#,##0.00" sourceLinked="0"/>
        <c:majorTickMark val="out"/>
        <c:minorTickMark val="none"/>
        <c:tickLblPos val="nextTo"/>
        <c:txPr>
          <a:bodyPr/>
          <a:lstStyle/>
          <a:p>
            <a:pPr algn="ctr">
              <a:defRPr/>
            </a:pPr>
            <a:endParaRPr lang="en-US"/>
          </a:p>
        </c:txPr>
        <c:crossAx val="404785792"/>
        <c:crosses val="max"/>
        <c:crossBetween val="between"/>
        <c:majorUnit val="5.000000000000001E-2"/>
      </c:valAx>
      <c:catAx>
        <c:axId val="4047857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04784256"/>
        <c:crosses val="autoZero"/>
        <c:auto val="1"/>
        <c:lblAlgn val="ctr"/>
        <c:lblOffset val="100"/>
        <c:noMultiLvlLbl val="0"/>
      </c:catAx>
      <c:spPr>
        <a:solidFill>
          <a:srgbClr val="F4FFFF"/>
        </a:solidFill>
        <a:ln w="9525">
          <a:solidFill>
            <a:srgbClr val="000000"/>
          </a:solidFill>
        </a:ln>
      </c:spPr>
    </c:plotArea>
    <c:plotVisOnly val="1"/>
    <c:dispBlanksAs val="gap"/>
    <c:showDLblsOverMax val="1"/>
  </c:chart>
  <c:spPr>
    <a:noFill/>
    <a:ln w="9525" cap="flat" cmpd="sng" algn="ctr">
      <a:noFill/>
      <a:prstDash val="solid"/>
      <a:round/>
    </a:ln>
    <a:effectLst/>
    <a:extLst>
      <a:ext uri="{909E8E84-426E-40DD-AFC4-6F175D3DCCD1}">
        <a14:hiddenFill xmlns:a14="http://schemas.microsoft.com/office/drawing/2010/main">
          <a:solidFill>
            <a:sysClr val="window" lastClr="FFFFFF"/>
          </a:solidFill>
        </a14:hiddenFill>
      </a:ext>
      <a:ext uri="{91240B29-F687-4F45-9708-019B960494DF}">
        <a14:hiddenLine xmlns:a14="http://schemas.microsoft.com/office/drawing/2010/main" w="9525" cap="flat" cmpd="sng" algn="ctr">
          <a:solidFill>
            <a:sysClr val="windowText" lastClr="000000">
              <a:tint val="75000"/>
              <a:shade val="95000"/>
              <a:satMod val="105000"/>
            </a:sysClr>
          </a:solidFill>
          <a:prstDash val="solid"/>
          <a:round/>
        </a14:hiddenLine>
      </a:ext>
    </a:extLst>
  </c:spPr>
  <c:txPr>
    <a:bodyPr/>
    <a:lstStyle/>
    <a:p>
      <a:pPr>
        <a:defRPr sz="1600">
          <a:solidFill>
            <a:schemeClr val="tx1">
              <a:lumMod val="50000"/>
            </a:schemeClr>
          </a:solidFill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0.68438</cdr:x>
      <cdr:y>0.27778</cdr:y>
    </cdr:from>
    <cdr:to>
      <cdr:x>0.8552</cdr:x>
      <cdr:y>0.58642</cdr:y>
    </cdr:to>
    <cdr:sp macro="" textlink="">
      <cdr:nvSpPr>
        <cdr:cNvPr id="2" name="Oval 1">
          <a:extLst xmlns:a="http://schemas.openxmlformats.org/drawingml/2006/main">
            <a:ext uri="{FF2B5EF4-FFF2-40B4-BE49-F238E27FC236}">
              <a16:creationId xmlns:a16="http://schemas.microsoft.com/office/drawing/2014/main" id="{5D181896-F8A4-5E8D-CC0E-A088E7D4CC75}"/>
            </a:ext>
          </a:extLst>
        </cdr:cNvPr>
        <cdr:cNvSpPr/>
      </cdr:nvSpPr>
      <cdr:spPr>
        <a:xfrm xmlns:a="http://schemas.openxmlformats.org/drawingml/2006/main">
          <a:off x="3799745" y="708361"/>
          <a:ext cx="948468" cy="78706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0.97099</cdr:x>
      <cdr:y>0.78013</cdr:y>
    </cdr:from>
    <cdr:to>
      <cdr:x>0.97101</cdr:x>
      <cdr:y>0.81186</cdr:y>
    </cdr:to>
    <cdr:sp macro="" textlink="">
      <cdr:nvSpPr>
        <cdr:cNvPr id="7" name="xlamTextsS1P29">
          <a:extLst xmlns:a="http://schemas.openxmlformats.org/drawingml/2006/main">
            <a:ext uri="{FF2B5EF4-FFF2-40B4-BE49-F238E27FC236}">
              <a16:creationId xmlns:a16="http://schemas.microsoft.com/office/drawing/2014/main" id="{E519A86C-4FBB-D383-EB91-685E104C5265}"/>
            </a:ext>
          </a:extLst>
        </cdr:cNvPr>
        <cdr:cNvSpPr txBox="1"/>
      </cdr:nvSpPr>
      <cdr:spPr>
        <a:xfrm xmlns:a="http://schemas.openxmlformats.org/drawingml/2006/main">
          <a:off x="5640808" y="1989413"/>
          <a:ext cx="65" cy="80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0" tIns="0" rIns="0" bIns="0" rtlCol="0">
          <a:spAutoFit/>
        </a:bodyPr>
        <a:lstStyle xmlns:a="http://schemas.openxmlformats.org/drawingml/2006/main"/>
        <a:p xmlns:a="http://schemas.openxmlformats.org/drawingml/2006/main">
          <a:pPr algn="ctr"/>
          <a:endParaRPr lang="en-GB" sz="550" b="1">
            <a:latin typeface="Arial Narrow" panose="020B060602020203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>
            <a:extLst>
              <a:ext uri="{FF2B5EF4-FFF2-40B4-BE49-F238E27FC236}">
                <a16:creationId xmlns:a16="http://schemas.microsoft.com/office/drawing/2014/main" id="{0D573740-278D-240D-8728-EE3FC2044A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74083" name="Rectangle 3">
            <a:extLst>
              <a:ext uri="{FF2B5EF4-FFF2-40B4-BE49-F238E27FC236}">
                <a16:creationId xmlns:a16="http://schemas.microsoft.com/office/drawing/2014/main" id="{2467D565-07BC-1538-ACE8-AAB1FC189E1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74084" name="Rectangle 4">
            <a:extLst>
              <a:ext uri="{FF2B5EF4-FFF2-40B4-BE49-F238E27FC236}">
                <a16:creationId xmlns:a16="http://schemas.microsoft.com/office/drawing/2014/main" id="{33E5090D-5BD9-D966-6CC0-8D74FB46457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74085" name="Rectangle 5">
            <a:extLst>
              <a:ext uri="{FF2B5EF4-FFF2-40B4-BE49-F238E27FC236}">
                <a16:creationId xmlns:a16="http://schemas.microsoft.com/office/drawing/2014/main" id="{033DD0F5-0DBD-3539-81B0-A3CDA565B12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44A7D02-B648-4B7E-83B6-7FF7FBDED0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3AE235BB-EDC9-14F2-8F4B-37C64AE7BD9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05CABE7C-2D10-3E27-6F31-0042DABC84C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6D9FC8D8-5881-44D4-FD68-1D7988AB3A5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1077" name="Rectangle 5">
            <a:extLst>
              <a:ext uri="{FF2B5EF4-FFF2-40B4-BE49-F238E27FC236}">
                <a16:creationId xmlns:a16="http://schemas.microsoft.com/office/drawing/2014/main" id="{A968772D-32A7-384C-43D1-34A08163BFE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131078" name="Rectangle 6">
            <a:extLst>
              <a:ext uri="{FF2B5EF4-FFF2-40B4-BE49-F238E27FC236}">
                <a16:creationId xmlns:a16="http://schemas.microsoft.com/office/drawing/2014/main" id="{0DA302F8-66F1-C8F9-E430-E5772CF286A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1079" name="Rectangle 7">
            <a:extLst>
              <a:ext uri="{FF2B5EF4-FFF2-40B4-BE49-F238E27FC236}">
                <a16:creationId xmlns:a16="http://schemas.microsoft.com/office/drawing/2014/main" id="{5CB8C3F7-F643-B64F-F7D8-08C2135FB9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FC24683-7DA3-48E7-A2B3-6C62D570A0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23214B6F-BE14-B238-93C2-77F3C9F97A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C66129C-90D3-4B43-AC94-D87A5256E30A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87533A93-776C-8E76-6F99-37615D4F4A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7A29C0C-D919-81DE-8BD6-01DE3E2FE7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46D9131A-EEC2-C9E9-A2B1-DB76BF42F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157372EB-812A-946E-880A-ABFF68CDAC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de-DE" altLang="en-US" sz="1400">
              <a:latin typeface="Arial" panose="020B0604020202020204" pitchFamily="34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DDC2BF7A-5E41-C02A-3816-E0043E7C8C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F87E0C6-659F-47F5-B4CF-ED487954BCD4}" type="slidenum">
              <a:rPr lang="en-GB" altLang="en-US" smtClean="0"/>
              <a:pPr/>
              <a:t>13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531426BB-2C1C-B7AD-EB6D-C2D57DFC93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7259DD66-A039-358B-4725-0239012191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de-DE" altLang="en-US" sz="1400">
              <a:latin typeface="Arial" panose="020B0604020202020204" pitchFamily="34" charset="0"/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87EEAC56-155B-6336-9726-DE03448F8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6572A9-DDE3-4A41-B660-04AE9DC86C40}" type="slidenum">
              <a:rPr lang="en-GB" altLang="en-US" smtClean="0"/>
              <a:pPr/>
              <a:t>14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1" dirty="0"/>
              <a:t>At the onset of the COVID-19 crisis, countries who already provided unemployment benefits to self-employed workers could shore up support using existing structures.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Countries that had no system in place to assess the previous earnings of the self-employed had to either create such structures quickly or to adapt their minimum income benefits.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As building up structures to assess entitlements</a:t>
            </a:r>
            <a:r>
              <a:rPr lang="en-US" baseline="0" dirty="0"/>
              <a:t> and process payments takes time, some countries initially relied at self-certification of losses, or providing flat-rate benefits, rising precision in targeting 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Thus, countries had to develop new programmes quickly, which lead to problems with their design and implementation (delayed payments, overpayments).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Unlike insurance-based unemployment benefits, emergency measures are also not balanced by contributions.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aseline="0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baseline="0" dirty="0">
                <a:sym typeface="Wingdings" panose="05000000000000000000" pitchFamily="2" charset="2"/>
              </a:rPr>
              <a:t>In light of this experience, several countries are currently considering extending income protection for self-employed workers </a:t>
            </a:r>
            <a:r>
              <a:rPr lang="en-US" baseline="0" dirty="0">
                <a:sym typeface="Wingdings" panose="05000000000000000000" pitchFamily="2" charset="2"/>
              </a:rPr>
              <a:t>(e.g. Italy, Germany, France)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BDD791-3AF8-406A-BC68-89AAF6F6BF0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7957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94BC712-414D-C698-9C82-301244D74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0F453E5D-3E68-ED54-3868-D576D32695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de-DE" altLang="en-US" sz="1400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91F0A948-677A-E8E6-B796-E4B9090542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115D59-0F65-44B0-AF9D-931404CD1EFC}" type="slidenum">
              <a:rPr lang="en-GB" altLang="en-US" smtClean="0"/>
              <a:pPr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2929C1F2-68E7-B5AC-5C62-0487369056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5DFEA96A-9DE6-463F-DD01-9291E2379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0B244481-5F89-71DC-D1EA-C1406C30CF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51CBA7-19F0-4EFD-9610-172601E259EF}" type="slidenum">
              <a:rPr lang="en-GB" altLang="en-US" smtClean="0"/>
              <a:pPr/>
              <a:t>3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2929C1F2-68E7-B5AC-5C62-0487369056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5DFEA96A-9DE6-463F-DD01-9291E2379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3316" name="Slide Number Placeholder 3">
            <a:extLst>
              <a:ext uri="{FF2B5EF4-FFF2-40B4-BE49-F238E27FC236}">
                <a16:creationId xmlns:a16="http://schemas.microsoft.com/office/drawing/2014/main" id="{0B244481-5F89-71DC-D1EA-C1406C30CF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E51CBA7-19F0-4EFD-9610-172601E259EF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49152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6C66AFCD-0F04-7983-05DC-55C04F80D1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C925635D-E5FC-FA8D-1D5E-15086024D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de-DE" altLang="en-US" sz="1400">
              <a:latin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5466CE93-EBA3-1935-38A6-693D4360EF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FC5C00-7817-42AC-B1B0-F943282BC96A}" type="slidenum">
              <a:rPr lang="en-GB" altLang="en-US" smtClean="0"/>
              <a:pPr/>
              <a:t>5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CF4CC3C1-9715-0686-908C-EEC2BAE40A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C580B39E-19C4-2D13-F72F-3E946111B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96E2AFFB-DD93-E796-1A0A-5D52738D0A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A9428D5-F47E-423D-A79F-A25E8060C9C2}" type="slidenum">
              <a:rPr lang="en-US" altLang="en-US" smtClean="0">
                <a:solidFill>
                  <a:srgbClr val="000000"/>
                </a:solidFill>
              </a:rPr>
              <a:pPr/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A1979B91-950D-15D6-07E7-6BC1100419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9958B9BD-D1A4-D3F1-A45D-196B49A2B7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de-DE" altLang="en-US" sz="1400">
              <a:latin typeface="Arial" panose="020B0604020202020204" pitchFamily="34" charset="0"/>
            </a:endParaRP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A651810-BBFA-718B-CE56-A1E57F52A2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0D23A9-C58E-43C1-83DE-B828A973F872}" type="slidenum">
              <a:rPr lang="en-GB" altLang="en-US" smtClean="0"/>
              <a:pPr/>
              <a:t>9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>
            <a:extLst>
              <a:ext uri="{FF2B5EF4-FFF2-40B4-BE49-F238E27FC236}">
                <a16:creationId xmlns:a16="http://schemas.microsoft.com/office/drawing/2014/main" id="{7957EBA8-EF3C-1D7C-FA76-E3485C38E6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E3B186E-2C77-EB3A-5870-E6B5BF0DB1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latin typeface="+mn-lt"/>
              </a:rPr>
              <a:t>Note: Simulated GGP without career breaks is calculated as if women worked and earned her average wage instead of childcare spells. Impact of childcare spells is modelled as a pension reduction to the full career case due to childcare break of length equal to the average duration of childcare spell. Germany, Cyprus, Malta are excluded due to data availability. </a:t>
            </a:r>
          </a:p>
          <a:p>
            <a:pPr>
              <a:lnSpc>
                <a:spcPct val="150000"/>
              </a:lnSpc>
              <a:defRPr/>
            </a:pPr>
            <a:endParaRPr lang="en-GB" sz="1400" dirty="0"/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232407F-F4E9-907C-AE5F-8D0D4D4790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7A249B0-099F-405F-A294-D1748803B680}" type="slidenum">
              <a:rPr lang="en-US" altLang="en-US" smtClean="0">
                <a:solidFill>
                  <a:srgbClr val="000000"/>
                </a:solidFill>
              </a:rPr>
              <a:pPr/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6C1553BB-A718-DF00-685B-944883A8B2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93263A2A-452A-DAFA-D47A-CF80B8FDC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150000"/>
              </a:lnSpc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29700" name="Slide Number Placeholder 3">
            <a:extLst>
              <a:ext uri="{FF2B5EF4-FFF2-40B4-BE49-F238E27FC236}">
                <a16:creationId xmlns:a16="http://schemas.microsoft.com/office/drawing/2014/main" id="{980A0386-C8DD-360A-BA2A-84140105BE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D20DF76-7501-4FC6-96FB-9324F72215D6}" type="slidenum">
              <a:rPr lang="en-US" altLang="en-US" smtClean="0">
                <a:solidFill>
                  <a:srgbClr val="000000"/>
                </a:solidFill>
              </a:rPr>
              <a:pPr/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528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000" y="2628508"/>
            <a:ext cx="2628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508"/>
            <a:ext cx="2628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368000" y="2480400"/>
            <a:ext cx="6300000" cy="1267200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4500"/>
              </a:lnSpc>
              <a:defRPr sz="4500" cap="all" baseline="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Presentation title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368000" y="3805200"/>
            <a:ext cx="6300000" cy="352800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000"/>
              </a:lnSpc>
              <a:spcBef>
                <a:spcPts val="0"/>
              </a:spcBef>
              <a:buNone/>
              <a:defRPr sz="1800" baseline="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dirty="0"/>
              <a:t>Click to </a:t>
            </a:r>
            <a:r>
              <a:rPr kumimoji="0" lang="fr-FR" dirty="0" err="1"/>
              <a:t>edit</a:t>
            </a:r>
            <a:r>
              <a:rPr kumimoji="0" lang="fr-FR" dirty="0"/>
              <a:t> </a:t>
            </a:r>
            <a:r>
              <a:rPr kumimoji="0" lang="fr-FR" dirty="0" err="1"/>
              <a:t>Subtitle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1200" y="432000"/>
            <a:ext cx="692307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 altLang="en-US"/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000" y="6055200"/>
            <a:ext cx="1742400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80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3B1EFB93-DD20-42C5-BCE0-803AC467502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</p:spTree>
    <p:extLst>
      <p:ext uri="{BB962C8B-B14F-4D97-AF65-F5344CB8AC3E}">
        <p14:creationId xmlns:p14="http://schemas.microsoft.com/office/powerpoint/2010/main" val="240664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93600" y="5328000"/>
            <a:ext cx="950407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00" y="468000"/>
            <a:ext cx="692308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260000" y="2928144"/>
            <a:ext cx="6624000" cy="1041311"/>
          </a:xfrm>
        </p:spPr>
        <p:txBody>
          <a:bodyPr anchor="ctr" anchorCtr="0">
            <a:spAutoFit/>
          </a:bodyPr>
          <a:lstStyle>
            <a:lvl1pPr algn="ctr">
              <a:lnSpc>
                <a:spcPts val="3700"/>
              </a:lnSpc>
              <a:defRPr sz="3700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Header title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tx2"/>
                </a:solidFill>
                <a:latin typeface="Arial"/>
              </a:defRPr>
            </a:lvl1pPr>
          </a:lstStyle>
          <a:p>
            <a:pPr>
              <a:defRPr/>
            </a:pPr>
            <a:fld id="{34E52C5F-E637-48D9-8E19-D1C442360B5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303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406106"/>
          </a:xfrm>
          <a:prstGeom prst="rect">
            <a:avLst/>
          </a:prstGeom>
          <a:solidFill>
            <a:srgbClr val="0062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en-GB" sz="1013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00988" y="6543674"/>
            <a:ext cx="614363" cy="177802"/>
          </a:xfrm>
        </p:spPr>
        <p:txBody>
          <a:bodyPr/>
          <a:lstStyle/>
          <a:p>
            <a:fld id="{AC244786-9D8C-4432-B24E-92E5082C7A2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8" name="Picture 7" descr="V:\Clarke_C\NOBACKUP\Stuff\OECD_logotype_TEXT\PNG\OECD_TEXT_20cm_w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68" y="436695"/>
            <a:ext cx="1277798" cy="53271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/>
          <p:cNvSpPr>
            <a:spLocks noGrp="1"/>
          </p:cNvSpPr>
          <p:nvPr>
            <p:ph type="title" idx="4294967295" hasCustomPrompt="1"/>
          </p:nvPr>
        </p:nvSpPr>
        <p:spPr>
          <a:xfrm>
            <a:off x="1871665" y="165160"/>
            <a:ext cx="6643687" cy="1075786"/>
          </a:xfrm>
          <a:prstGeom prst="rect">
            <a:avLst/>
          </a:prstGeom>
          <a:ln>
            <a:noFill/>
          </a:ln>
        </p:spPr>
        <p:txBody>
          <a:bodyPr anchor="ctr">
            <a:normAutofit/>
          </a:bodyPr>
          <a:lstStyle/>
          <a:p>
            <a:r>
              <a:rPr lang="en-GB" sz="1800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3" hasCustomPrompt="1"/>
          </p:nvPr>
        </p:nvSpPr>
        <p:spPr>
          <a:xfrm>
            <a:off x="628650" y="2047878"/>
            <a:ext cx="7886700" cy="38195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GB" dirty="0"/>
              <a:t>Chart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6002548"/>
            <a:ext cx="7886700" cy="44587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63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Notes: XYZ</a:t>
            </a:r>
          </a:p>
          <a:p>
            <a:pPr lvl="0"/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5" hasCustomPrompt="1"/>
          </p:nvPr>
        </p:nvSpPr>
        <p:spPr>
          <a:xfrm>
            <a:off x="628652" y="6543677"/>
            <a:ext cx="7222331" cy="177801"/>
          </a:xfrm>
        </p:spPr>
        <p:txBody>
          <a:bodyPr anchor="ctr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563" baseline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en-US" dirty="0"/>
              <a:t>Source: XYZ</a:t>
            </a:r>
          </a:p>
        </p:txBody>
      </p:sp>
      <p:sp>
        <p:nvSpPr>
          <p:cNvPr id="20" name="Text Placeholder 17"/>
          <p:cNvSpPr>
            <a:spLocks noGrp="1"/>
          </p:cNvSpPr>
          <p:nvPr>
            <p:ph type="body" sz="quarter" idx="16" hasCustomPrompt="1"/>
          </p:nvPr>
        </p:nvSpPr>
        <p:spPr>
          <a:xfrm>
            <a:off x="628650" y="1560305"/>
            <a:ext cx="7886700" cy="35242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13" baseline="0"/>
            </a:lvl1pPr>
          </a:lstStyle>
          <a:p>
            <a:pPr lvl="0"/>
            <a:r>
              <a:rPr lang="en-US" dirty="0"/>
              <a:t>Subtitle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37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3600" y="5328184"/>
            <a:ext cx="950407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504000" y="1306800"/>
            <a:ext cx="8154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400" y="288000"/>
            <a:ext cx="458653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68000" y="1602000"/>
            <a:ext cx="82188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080000" y="237600"/>
            <a:ext cx="7416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Slide title</a:t>
            </a:r>
            <a:br>
              <a:rPr lang="en-US" dirty="0"/>
            </a:br>
            <a:r>
              <a:rPr lang="en-US" dirty="0"/>
              <a:t>Slide title can be extended to two lines</a:t>
            </a:r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403200" y="6411600"/>
            <a:ext cx="9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baseline="0">
                <a:solidFill>
                  <a:srgbClr val="727272"/>
                </a:solidFill>
                <a:latin typeface="Arial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8000" y="6411600"/>
            <a:ext cx="468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000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0000" y="6411600"/>
            <a:ext cx="342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000" baseline="0">
                <a:solidFill>
                  <a:schemeClr val="bg1"/>
                </a:solidFill>
                <a:latin typeface="Arial"/>
              </a:defRPr>
            </a:lvl1pPr>
          </a:lstStyle>
          <a:p>
            <a:pPr>
              <a:defRPr/>
            </a:pPr>
            <a:fld id="{34E52C5F-E637-48D9-8E19-D1C442360B5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4447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000" indent="-342000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00" indent="-284400" algn="l" rtl="0" eaLnBrk="1" latinLnBrk="0" hangingPunct="1">
        <a:spcBef>
          <a:spcPts val="672"/>
        </a:spcBef>
        <a:buClr>
          <a:schemeClr val="tx1"/>
        </a:buClr>
        <a:buFont typeface="Arial" pitchFamily="34" charset="0"/>
        <a:buChar char="–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4800" indent="-230400" algn="l" rtl="0" eaLnBrk="1" latinLnBrk="0" hangingPunct="1">
        <a:spcBef>
          <a:spcPts val="576"/>
        </a:spcBef>
        <a:buClr>
          <a:schemeClr val="tx1"/>
        </a:buClr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20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–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9200" indent="-230400" algn="l" rtl="0" eaLnBrk="1" latinLnBrk="0" hangingPunct="1">
        <a:spcBef>
          <a:spcPts val="480"/>
        </a:spcBef>
        <a:buClr>
          <a:schemeClr val="tx1"/>
        </a:buClr>
        <a:buFont typeface="Arial" pitchFamily="34" charset="0"/>
        <a:buChar char="»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OECD_Social" TargetMode="External"/><Relationship Id="rId3" Type="http://schemas.openxmlformats.org/officeDocument/2006/relationships/hyperlink" Target="https://doi.org/10.1787/ca401ebd-en" TargetMode="External"/><Relationship Id="rId7" Type="http://schemas.openxmlformats.org/officeDocument/2006/relationships/hyperlink" Target="mailto:Daniele.pacifico@oecd.or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doi.org/10.1596/978-1-4648-1455-6_ch18" TargetMode="External"/><Relationship Id="rId5" Type="http://schemas.openxmlformats.org/officeDocument/2006/relationships/hyperlink" Target="https://doi.org/10.1787/pens_outlook-2018-en" TargetMode="External"/><Relationship Id="rId4" Type="http://schemas.openxmlformats.org/officeDocument/2006/relationships/hyperlink" Target="https://doi.org/10.1787/67d48024-en" TargetMode="External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16">
            <a:extLst>
              <a:ext uri="{FF2B5EF4-FFF2-40B4-BE49-F238E27FC236}">
                <a16:creationId xmlns:a16="http://schemas.microsoft.com/office/drawing/2014/main" id="{7EB47E32-FF1A-AAB5-D52E-D2A47CB9FD6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475656" y="4390571"/>
            <a:ext cx="5760640" cy="1631216"/>
          </a:xfrm>
        </p:spPr>
        <p:txBody>
          <a:bodyPr/>
          <a:lstStyle/>
          <a:p>
            <a:pPr eaLnBrk="1" hangingPunct="1"/>
            <a:r>
              <a:rPr lang="en-GB" altLang="en-US" dirty="0"/>
              <a:t>Monika </a:t>
            </a:r>
            <a:r>
              <a:rPr lang="en-GB" altLang="en-US" dirty="0" err="1"/>
              <a:t>Queisser</a:t>
            </a:r>
            <a:endParaRPr lang="en-GB" altLang="en-US" dirty="0"/>
          </a:p>
          <a:p>
            <a:pPr eaLnBrk="1" hangingPunct="1"/>
            <a:endParaRPr lang="en-GB" altLang="en-US" dirty="0"/>
          </a:p>
          <a:p>
            <a:pPr eaLnBrk="1" hangingPunct="1"/>
            <a:r>
              <a:rPr lang="en-GB" altLang="en-US" dirty="0"/>
              <a:t>Head of Social Policy Division</a:t>
            </a:r>
          </a:p>
          <a:p>
            <a:pPr eaLnBrk="1" hangingPunct="1"/>
            <a:r>
              <a:rPr lang="en-US" altLang="en-US" dirty="0"/>
              <a:t>Directorate for Employment, Labour and Social Affairs</a:t>
            </a:r>
          </a:p>
          <a:p>
            <a:pPr eaLnBrk="1" hangingPunct="1"/>
            <a:r>
              <a:rPr lang="en-GB" altLang="en-US" dirty="0"/>
              <a:t>OECD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90FAA6-F38A-306C-BB99-617951006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2000" y="1628800"/>
            <a:ext cx="6300000" cy="2472665"/>
          </a:xfrm>
        </p:spPr>
        <p:txBody>
          <a:bodyPr/>
          <a:lstStyle/>
          <a:p>
            <a:r>
              <a:rPr lang="de-DE" dirty="0"/>
              <a:t>Frauen leben länger, aber wovon? </a:t>
            </a:r>
            <a:br>
              <a:rPr lang="de-DE" dirty="0"/>
            </a:br>
            <a:r>
              <a:rPr lang="de-DE" sz="3500" dirty="0"/>
              <a:t>Ein  Ländervergleich</a:t>
            </a:r>
            <a:endParaRPr lang="en-GB" sz="3500" dirty="0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45CAB6FB-C0C9-38BB-ECF4-97DF7F6C3C41}"/>
              </a:ext>
            </a:extLst>
          </p:cNvPr>
          <p:cNvSpPr txBox="1">
            <a:spLocks noChangeArrowheads="1"/>
          </p:cNvSpPr>
          <p:nvPr/>
        </p:nvSpPr>
        <p:spPr>
          <a:xfrm>
            <a:off x="6948265" y="116632"/>
            <a:ext cx="2195736" cy="348813"/>
          </a:xfrm>
          <a:prstGeom prst="rect">
            <a:avLst/>
          </a:prstGeom>
        </p:spPr>
        <p:txBody>
          <a:bodyPr vert="horz" wrap="square" lIns="90000" rIns="90000">
            <a:spAutoFit/>
          </a:bodyPr>
          <a:lstStyle>
            <a:lvl1pPr marL="0" indent="0" algn="l" rtl="0" eaLnBrk="1" latinLnBrk="0" hangingPunct="1">
              <a:lnSpc>
                <a:spcPts val="2000"/>
              </a:lnSpc>
              <a:spcBef>
                <a:spcPts val="0"/>
              </a:spcBef>
              <a:buClr>
                <a:schemeClr val="tx1"/>
              </a:buClr>
              <a:buFont typeface="Arial" pitchFamily="34" charset="0"/>
              <a:buNone/>
              <a:defRPr kumimoji="0" sz="1800" kern="1200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672"/>
              </a:spcBef>
              <a:buClr>
                <a:schemeClr val="tx1"/>
              </a:buClr>
              <a:buFont typeface="Arial" pitchFamily="34" charset="0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76"/>
              </a:spcBef>
              <a:buClr>
                <a:schemeClr val="tx1"/>
              </a:buClr>
              <a:buFont typeface="Arial" pitchFamily="34" charset="0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80"/>
              </a:spcBef>
              <a:buClr>
                <a:schemeClr val="tx1"/>
              </a:buClr>
              <a:buFont typeface="Arial" pitchFamily="34" charset="0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dirty="0"/>
              <a:t>13 October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2">
            <a:extLst>
              <a:ext uri="{FF2B5EF4-FFF2-40B4-BE49-F238E27FC236}">
                <a16:creationId xmlns:a16="http://schemas.microsoft.com/office/drawing/2014/main" id="{6C7355EE-5AD1-D4C5-7944-6933800A32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0CCEB1-3620-4F1F-8101-235FDA6C950B}" type="slidenum">
              <a:rPr lang="en-US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30722" name="Title 1">
            <a:extLst>
              <a:ext uri="{FF2B5EF4-FFF2-40B4-BE49-F238E27FC236}">
                <a16:creationId xmlns:a16="http://schemas.microsoft.com/office/drawing/2014/main" id="{5A3C1F91-3CEB-5F0C-F95D-F72AC33A7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229714"/>
            <a:ext cx="8136904" cy="1022350"/>
          </a:xfrm>
        </p:spPr>
        <p:txBody>
          <a:bodyPr/>
          <a:lstStyle/>
          <a:p>
            <a:r>
              <a:rPr lang="en-US" altLang="en-US" sz="2800" b="1" dirty="0" err="1"/>
              <a:t>Anrechnungszeiten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kompensieren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zum</a:t>
            </a:r>
            <a:r>
              <a:rPr lang="en-US" altLang="en-US" sz="2800" b="1" dirty="0"/>
              <a:t> Teil </a:t>
            </a:r>
            <a:r>
              <a:rPr lang="en-US" altLang="en-US" sz="2800" b="1" dirty="0" err="1"/>
              <a:t>kindererziehungsbedingte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Auszeiten</a:t>
            </a:r>
            <a:endParaRPr lang="en-GB" altLang="en-US" sz="2800" b="1" dirty="0"/>
          </a:p>
        </p:txBody>
      </p:sp>
      <p:sp>
        <p:nvSpPr>
          <p:cNvPr id="30724" name="Rectangle 6">
            <a:extLst>
              <a:ext uri="{FF2B5EF4-FFF2-40B4-BE49-F238E27FC236}">
                <a16:creationId xmlns:a16="http://schemas.microsoft.com/office/drawing/2014/main" id="{C434988E-A93A-6A57-F7FA-8E5B668DB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9662" y="6174736"/>
            <a:ext cx="8136905" cy="6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buNone/>
            </a:pPr>
            <a:r>
              <a:rPr lang="en-US" sz="1200" b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Note: Figure in brackets refers to increase/decrease in retirement age. Individuals enter the </a:t>
            </a:r>
            <a:r>
              <a:rPr lang="en-US" sz="1200" b="0" dirty="0" err="1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labour</a:t>
            </a:r>
            <a:r>
              <a:rPr lang="en-US" sz="1200" b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 market at age 22 in 2020. Two children are born in 2028 and 2030 with the career break starting in 2028. </a:t>
            </a:r>
          </a:p>
          <a:p>
            <a:pPr algn="l">
              <a:buNone/>
            </a:pPr>
            <a:r>
              <a:rPr lang="en-US" sz="1200" b="0" dirty="0">
                <a:solidFill>
                  <a:srgbClr val="333333"/>
                </a:solidFill>
                <a:effectLst/>
                <a:latin typeface="Roboto Condensed" panose="02000000000000000000" pitchFamily="2" charset="0"/>
              </a:rPr>
              <a:t>Source: OECD Pensions at a Glance 2021, Figure 5.1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B602F3C3-0DAF-A411-2CB7-2B9135B60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" y="1382713"/>
            <a:ext cx="8802688" cy="646331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Bruttorenten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von Gering- und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Durchschnittsverdienern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mit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5 Jahren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Auszeit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für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Kindererziehung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im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Vergleich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zu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Arbeitnehmern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mit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ununterbrochener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</a:t>
            </a:r>
            <a:r>
              <a:rPr lang="en-US" i="0" dirty="0" err="1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Erwerbsbiografie</a:t>
            </a:r>
            <a:r>
              <a:rPr lang="en-US" i="0" dirty="0">
                <a:solidFill>
                  <a:srgbClr val="000000"/>
                </a:solidFill>
                <a:effectLst/>
                <a:latin typeface="Roboto Condensed" panose="02000000000000000000" pitchFamily="2" charset="0"/>
              </a:rPr>
              <a:t> (in %)</a:t>
            </a:r>
            <a:endParaRPr lang="en-GB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5223491"/>
              </p:ext>
            </p:extLst>
          </p:nvPr>
        </p:nvGraphicFramePr>
        <p:xfrm>
          <a:off x="35496" y="2159693"/>
          <a:ext cx="9108504" cy="3780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CA56B9B-F468-2F95-3B05-381318492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19050"/>
            <a:ext cx="7416000" cy="1022400"/>
          </a:xfrm>
        </p:spPr>
        <p:txBody>
          <a:bodyPr/>
          <a:lstStyle/>
          <a:p>
            <a:r>
              <a:rPr lang="en-GB" sz="2400" b="1" dirty="0"/>
              <a:t>Frauen in Deutschland leben </a:t>
            </a:r>
            <a:r>
              <a:rPr lang="en-GB" sz="2400" b="1" dirty="0" err="1"/>
              <a:t>im</a:t>
            </a:r>
            <a:r>
              <a:rPr lang="en-GB" sz="2400" b="1" dirty="0"/>
              <a:t> </a:t>
            </a:r>
            <a:r>
              <a:rPr lang="en-GB" sz="2400" b="1" dirty="0" err="1"/>
              <a:t>Durchschnitt</a:t>
            </a:r>
            <a:r>
              <a:rPr lang="en-GB" sz="2400" b="1" dirty="0"/>
              <a:t> </a:t>
            </a:r>
            <a:r>
              <a:rPr lang="pl-PL" sz="2400" b="1" dirty="0"/>
              <a:t>23.1 </a:t>
            </a:r>
            <a:r>
              <a:rPr lang="en-GB" sz="2400" b="1" dirty="0"/>
              <a:t>Jahre </a:t>
            </a:r>
            <a:r>
              <a:rPr lang="en-GB" sz="2400" b="1" dirty="0" err="1"/>
              <a:t>nach</a:t>
            </a:r>
            <a:r>
              <a:rPr lang="en-GB" sz="2400" b="1" dirty="0"/>
              <a:t> </a:t>
            </a:r>
            <a:r>
              <a:rPr lang="en-GB" sz="2400" b="1" dirty="0" err="1"/>
              <a:t>Verlassen</a:t>
            </a:r>
            <a:r>
              <a:rPr lang="en-GB" sz="2400" b="1" dirty="0"/>
              <a:t> des </a:t>
            </a:r>
            <a:r>
              <a:rPr lang="en-GB" sz="2400" b="1" dirty="0" err="1"/>
              <a:t>Arbeitsmarkts</a:t>
            </a:r>
            <a:endParaRPr lang="en-GB" sz="24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6CDC84B-831A-4D22-AE5A-D71F48BC22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540851"/>
              </p:ext>
            </p:extLst>
          </p:nvPr>
        </p:nvGraphicFramePr>
        <p:xfrm>
          <a:off x="468313" y="160178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6">
            <a:extLst>
              <a:ext uri="{FF2B5EF4-FFF2-40B4-BE49-F238E27FC236}">
                <a16:creationId xmlns:a16="http://schemas.microsoft.com/office/drawing/2014/main" id="{B695622E-522A-2D0D-C5A9-2ACDE498F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10" y="6611779"/>
            <a:ext cx="84604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000" i="1" dirty="0">
                <a:solidFill>
                  <a:srgbClr val="000000"/>
                </a:solidFill>
              </a:rPr>
              <a:t>Source: </a:t>
            </a:r>
            <a:r>
              <a:rPr lang="en-US" altLang="en-US" sz="1000" i="1" dirty="0">
                <a:solidFill>
                  <a:srgbClr val="000000"/>
                </a:solidFill>
              </a:rPr>
              <a:t>OECD (20</a:t>
            </a:r>
            <a:r>
              <a:rPr lang="pl-PL" altLang="en-US" sz="1000" i="1" dirty="0">
                <a:solidFill>
                  <a:srgbClr val="000000"/>
                </a:solidFill>
              </a:rPr>
              <a:t>21</a:t>
            </a:r>
            <a:r>
              <a:rPr lang="en-US" altLang="en-US" sz="1000" i="1" dirty="0">
                <a:solidFill>
                  <a:srgbClr val="000000"/>
                </a:solidFill>
              </a:rPr>
              <a:t>), </a:t>
            </a:r>
            <a:r>
              <a:rPr lang="en-US" sz="1000" i="1" dirty="0">
                <a:solidFill>
                  <a:srgbClr val="000000"/>
                </a:solidFill>
              </a:rPr>
              <a:t>), Pensions at a Glance </a:t>
            </a:r>
            <a:r>
              <a:rPr lang="pl-PL" sz="1000" i="1" dirty="0">
                <a:solidFill>
                  <a:srgbClr val="000000"/>
                </a:solidFill>
              </a:rPr>
              <a:t>2021</a:t>
            </a:r>
            <a:r>
              <a:rPr lang="en-US" altLang="en-US" sz="1000" i="1" dirty="0">
                <a:solidFill>
                  <a:srgbClr val="000000"/>
                </a:solidFill>
              </a:rPr>
              <a:t>, Figure </a:t>
            </a:r>
            <a:r>
              <a:rPr lang="pl-PL" altLang="en-US" sz="1000" i="1" dirty="0">
                <a:solidFill>
                  <a:srgbClr val="000000"/>
                </a:solidFill>
              </a:rPr>
              <a:t>6.16</a:t>
            </a:r>
            <a:r>
              <a:rPr lang="en-US" altLang="en-US" sz="1000" i="1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431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Slide Number Placeholder 2">
            <a:extLst>
              <a:ext uri="{FF2B5EF4-FFF2-40B4-BE49-F238E27FC236}">
                <a16:creationId xmlns:a16="http://schemas.microsoft.com/office/drawing/2014/main" id="{C9AFA67A-1962-09B6-DD3B-0B40AAFD3C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9560AB-A65B-4E41-8359-77492A5D3ED4}" type="slidenum">
              <a:rPr lang="en-US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28674" name="Title 1">
            <a:extLst>
              <a:ext uri="{FF2B5EF4-FFF2-40B4-BE49-F238E27FC236}">
                <a16:creationId xmlns:a16="http://schemas.microsoft.com/office/drawing/2014/main" id="{C7E1A6DC-67CC-359C-17D5-F030A59CFF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600" y="240527"/>
            <a:ext cx="8172400" cy="1022350"/>
          </a:xfrm>
        </p:spPr>
        <p:txBody>
          <a:bodyPr/>
          <a:lstStyle/>
          <a:p>
            <a:r>
              <a:rPr lang="en-US" altLang="en-US" sz="2800" b="1" dirty="0"/>
              <a:t>Deutsche </a:t>
            </a:r>
            <a:r>
              <a:rPr lang="en-US" altLang="en-US" sz="2800" b="1" dirty="0" err="1"/>
              <a:t>Ausgaben</a:t>
            </a:r>
            <a:r>
              <a:rPr lang="en-US" altLang="en-US" sz="2800" b="1" dirty="0"/>
              <a:t> für </a:t>
            </a:r>
            <a:r>
              <a:rPr lang="en-US" altLang="en-US" sz="2800" b="1" dirty="0" err="1"/>
              <a:t>Hinterbliebenenrenten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unter</a:t>
            </a:r>
            <a:r>
              <a:rPr lang="en-US" altLang="en-US" sz="2800" b="1" dirty="0"/>
              <a:t> den </a:t>
            </a:r>
            <a:r>
              <a:rPr lang="en-US" altLang="en-US" sz="2800" b="1" dirty="0" err="1"/>
              <a:t>höchsten</a:t>
            </a:r>
            <a:r>
              <a:rPr lang="en-US" altLang="en-US" sz="2800" b="1" dirty="0"/>
              <a:t> in der OECD</a:t>
            </a:r>
            <a:endParaRPr lang="en-GB" altLang="en-US" sz="2800" b="1" dirty="0"/>
          </a:p>
        </p:txBody>
      </p:sp>
      <p:sp>
        <p:nvSpPr>
          <p:cNvPr id="28676" name="Rectangle 6">
            <a:extLst>
              <a:ext uri="{FF2B5EF4-FFF2-40B4-BE49-F238E27FC236}">
                <a16:creationId xmlns:a16="http://schemas.microsoft.com/office/drawing/2014/main" id="{F5F417AF-B0D2-5873-0195-F067284E3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46" y="6521613"/>
            <a:ext cx="846043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000" i="1" dirty="0">
                <a:solidFill>
                  <a:srgbClr val="000000"/>
                </a:solidFill>
              </a:rPr>
              <a:t>Source: </a:t>
            </a:r>
            <a:r>
              <a:rPr lang="en-US" altLang="en-US" sz="1000" i="1" dirty="0">
                <a:solidFill>
                  <a:srgbClr val="000000"/>
                </a:solidFill>
              </a:rPr>
              <a:t>OECD (2018), OECD Pensions Outlook 2018, Figure 7.2.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6412049"/>
              </p:ext>
            </p:extLst>
          </p:nvPr>
        </p:nvGraphicFramePr>
        <p:xfrm>
          <a:off x="149225" y="1916832"/>
          <a:ext cx="8832775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56740DC-2E7F-89AD-A85E-D5CE8A5C2CC7}"/>
              </a:ext>
            </a:extLst>
          </p:cNvPr>
          <p:cNvSpPr txBox="1"/>
          <p:nvPr/>
        </p:nvSpPr>
        <p:spPr>
          <a:xfrm>
            <a:off x="881816" y="1547500"/>
            <a:ext cx="738036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 err="1">
                <a:solidFill>
                  <a:schemeClr val="tx1">
                    <a:lumMod val="50000"/>
                  </a:schemeClr>
                </a:solidFill>
              </a:rPr>
              <a:t>Ausgaben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 für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</a:rPr>
              <a:t>Hinterbliebenenleistungen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</a:rPr>
              <a:t>im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</a:rPr>
              <a:t>Verhältnis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</a:rPr>
              <a:t>zu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50000"/>
                  </a:schemeClr>
                </a:solidFill>
              </a:rPr>
              <a:t>Altersleistungen</a:t>
            </a: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, 2017</a:t>
            </a:r>
          </a:p>
        </p:txBody>
      </p:sp>
    </p:spTree>
    <p:extLst>
      <p:ext uri="{BB962C8B-B14F-4D97-AF65-F5344CB8AC3E}">
        <p14:creationId xmlns:p14="http://schemas.microsoft.com/office/powerpoint/2010/main" val="3392524139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00D40-A4B5-F300-B96E-771F9CE87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0" y="3189690"/>
            <a:ext cx="6624000" cy="518219"/>
          </a:xfrm>
        </p:spPr>
        <p:txBody>
          <a:bodyPr/>
          <a:lstStyle/>
          <a:p>
            <a:pPr>
              <a:defRPr/>
            </a:pPr>
            <a:r>
              <a:rPr lang="en-GB" sz="2400" dirty="0" err="1"/>
              <a:t>schlussfolgerungen</a:t>
            </a:r>
            <a:endParaRPr lang="de-DE" sz="24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C4823162-9383-BEBD-7FDC-4CC2F133A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A6B541-CB5B-469A-8013-6522A9030062}" type="slidenum">
              <a:rPr lang="en-GB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60C8493D-0C9F-880C-6995-A2C13F6BBED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1963" y="1728789"/>
            <a:ext cx="8431212" cy="4682812"/>
          </a:xfrm>
        </p:spPr>
        <p:txBody>
          <a:bodyPr>
            <a:normAutofit/>
          </a:bodyPr>
          <a:lstStyle/>
          <a:p>
            <a:pPr marL="39528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 sz="2000" dirty="0" err="1">
                <a:solidFill>
                  <a:schemeClr val="tx1">
                    <a:lumMod val="50000"/>
                  </a:schemeClr>
                </a:solidFill>
              </a:rPr>
              <a:t>Grundsätzliche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50000"/>
                  </a:schemeClr>
                </a:solidFill>
              </a:rPr>
              <a:t>Frage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, in </a:t>
            </a:r>
            <a:r>
              <a:rPr lang="en-US" altLang="en-US" sz="2000" dirty="0" err="1">
                <a:solidFill>
                  <a:schemeClr val="tx1">
                    <a:lumMod val="50000"/>
                  </a:schemeClr>
                </a:solidFill>
              </a:rPr>
              <a:t>wieweit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50000"/>
                  </a:schemeClr>
                </a:solidFill>
              </a:rPr>
              <a:t>Rentensysteme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50000"/>
                  </a:schemeClr>
                </a:solidFill>
              </a:rPr>
              <a:t>Unterschiede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 in </a:t>
            </a:r>
            <a:r>
              <a:rPr lang="en-US" altLang="en-US" sz="2000" dirty="0" err="1">
                <a:solidFill>
                  <a:schemeClr val="tx1">
                    <a:lumMod val="50000"/>
                  </a:schemeClr>
                </a:solidFill>
              </a:rPr>
              <a:t>Erwerbsbiografien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50000"/>
                  </a:schemeClr>
                </a:solidFill>
              </a:rPr>
              <a:t>kompensieren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US" altLang="en-US" sz="2000" dirty="0" err="1">
                <a:solidFill>
                  <a:schemeClr val="tx1">
                    <a:lumMod val="50000"/>
                  </a:schemeClr>
                </a:solidFill>
              </a:rPr>
              <a:t>können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 und </a:t>
            </a:r>
            <a:r>
              <a:rPr lang="en-US" altLang="en-US" sz="2000" dirty="0" err="1">
                <a:solidFill>
                  <a:schemeClr val="tx1">
                    <a:lumMod val="50000"/>
                  </a:schemeClr>
                </a:solidFill>
              </a:rPr>
              <a:t>sollten</a:t>
            </a:r>
            <a:r>
              <a:rPr lang="en-US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</a:p>
          <a:p>
            <a:pPr marL="39528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Viele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OECD-Länder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kompensieren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Auszeiten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für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Mütter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/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Eltern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zur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Kindererziehung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aber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lange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Auszeiten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sind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in der Regel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nicht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abgedeckt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marL="39528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Internationale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Diskussionen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über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die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Notwendigkeit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und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Gestaltung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von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Hinterbliebenenleistungen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im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Zusammenhang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mit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Individualisierung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von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Rentenansprüchen</a:t>
            </a:r>
            <a:endParaRPr lang="en-GB" alt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39528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Gender gaps in der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Lebenserwartung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bedeuten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,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dass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Rentenanpassungen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insbesondere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für Frauen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wichtig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sind</a:t>
            </a:r>
            <a:endParaRPr lang="en-GB" altLang="en-US" sz="2000" dirty="0">
              <a:solidFill>
                <a:schemeClr val="tx1">
                  <a:lumMod val="50000"/>
                </a:schemeClr>
              </a:solidFill>
            </a:endParaRPr>
          </a:p>
          <a:p>
            <a:pPr marL="395288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Diskussion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über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Ungleichheit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im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Alter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geht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über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geschlechtsspezifische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Unterschiede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hinaus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–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wieviel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Umverteilung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zu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wessen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en-GB" altLang="en-US" sz="2000" dirty="0" err="1">
                <a:solidFill>
                  <a:schemeClr val="tx1">
                    <a:lumMod val="50000"/>
                  </a:schemeClr>
                </a:solidFill>
              </a:rPr>
              <a:t>Gunsten</a:t>
            </a:r>
            <a:r>
              <a:rPr lang="en-GB" altLang="en-US" sz="2000" dirty="0">
                <a:solidFill>
                  <a:schemeClr val="tx1">
                    <a:lumMod val="50000"/>
                  </a:schemeClr>
                </a:solidFill>
              </a:rPr>
              <a:t>?</a:t>
            </a:r>
            <a:endParaRPr lang="de-DE" altLang="en-US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4820" name="Slide Number Placeholder 3">
            <a:extLst>
              <a:ext uri="{FF2B5EF4-FFF2-40B4-BE49-F238E27FC236}">
                <a16:creationId xmlns:a16="http://schemas.microsoft.com/office/drawing/2014/main" id="{E5D002AD-5858-91F8-F50A-FA9CC22E8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0AD3EC-B411-46F1-9BD1-045D4C5AA7A3}" type="slidenum">
              <a:rPr lang="en-GB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>
              <a:solidFill>
                <a:srgbClr val="FFFFFF"/>
              </a:solidFill>
            </a:endParaRPr>
          </a:p>
        </p:txBody>
      </p:sp>
      <p:sp>
        <p:nvSpPr>
          <p:cNvPr id="34818" name="Title 1">
            <a:extLst>
              <a:ext uri="{FF2B5EF4-FFF2-40B4-BE49-F238E27FC236}">
                <a16:creationId xmlns:a16="http://schemas.microsoft.com/office/drawing/2014/main" id="{544A37BE-F6FE-1ED8-0C14-CB868EBE28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800" b="1" dirty="0" err="1"/>
              <a:t>Schlussfolgerungen</a:t>
            </a:r>
            <a:endParaRPr lang="de-DE" altLang="en-US" sz="2800" b="1" dirty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244786-9D8C-4432-B24E-92E5082C7A26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title" idx="4294967295"/>
          </p:nvPr>
        </p:nvSpPr>
        <p:spPr>
          <a:xfrm>
            <a:off x="2627784" y="237600"/>
            <a:ext cx="5868216" cy="1022400"/>
          </a:xfrm>
        </p:spPr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Vielen</a:t>
            </a:r>
            <a:r>
              <a:rPr lang="en-GB" dirty="0">
                <a:solidFill>
                  <a:schemeClr val="bg1"/>
                </a:solidFill>
              </a:rPr>
              <a:t> Dank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157288" y="1809749"/>
            <a:ext cx="6743700" cy="4571579"/>
          </a:xfrm>
          <a:prstGeom prst="rect">
            <a:avLst/>
          </a:prstGeom>
        </p:spPr>
        <p:txBody>
          <a:bodyPr>
            <a:normAutofit fontScale="2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30204" pitchFamily="34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30204" pitchFamily="34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30204" pitchFamily="34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30204" pitchFamily="34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75000"/>
                    <a:lumOff val="25000"/>
                  </a:schemeClr>
                </a:solidFill>
                <a:latin typeface="Helvetica" panose="020B0604020202030204" pitchFamily="34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105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64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/>
                <a:cs typeface="Arial" panose="020B0604020202020204" pitchFamily="34" charset="0"/>
              </a:rPr>
              <a:t>Literaturhinweise</a:t>
            </a:r>
            <a:endParaRPr lang="en-GB" sz="6400" dirty="0">
              <a:solidFill>
                <a:prstClr val="black">
                  <a:lumMod val="75000"/>
                  <a:lumOff val="25000"/>
                </a:prstClr>
              </a:solidFill>
              <a:latin typeface="Arial" panose="020B0604020202020204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OECD (2021), Pensions at a Glance 2021: OECD and G20 Indicators, OECD Publishing, Paris, </a:t>
            </a: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3"/>
              </a:rPr>
              <a:t>https://doi.org/10.1787/ca401ebd-en</a:t>
            </a: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OECD (2023), Joining Forces for Gender Equality: What is Holding us Back?, OECD Publishing, Paris, </a:t>
            </a: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4"/>
              </a:rPr>
              <a:t>https://doi.org/10.1787/67d48024-en</a:t>
            </a: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OECD (2018), OECD Pensions Outlook 2018, OECD Publishing, Paris, </a:t>
            </a: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5"/>
              </a:rPr>
              <a:t>https://doi.org/10.1787/pens_outlook-2018-en</a:t>
            </a: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900"/>
              </a:spcBef>
            </a:pP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Lis, M. and B. Bonthuis (2019), “Drivers of the Gender Gap in Pensions: Evidence from EU-SILC and the OECD Pension Models”, in Progress and Challenges of Nonfinancial Defined Contribution Pension Schemes: Volume 2. Addressing Gender, Administration, and Communication, The World Bank, </a:t>
            </a: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6"/>
              </a:rPr>
              <a:t>https://doi.org/10.1596/978-1-4648-1455-6_ch18</a:t>
            </a:r>
            <a:r>
              <a:rPr lang="en-US" sz="5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4900" dirty="0">
              <a:solidFill>
                <a:prstClr val="black">
                  <a:lumMod val="75000"/>
                  <a:lumOff val="25000"/>
                </a:prstClr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GB" sz="6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/>
                <a:cs typeface="Arial" panose="020B0604020202020204" pitchFamily="34" charset="0"/>
              </a:rPr>
              <a:t>Contact:</a:t>
            </a:r>
          </a:p>
          <a:p>
            <a:pPr marL="0" indent="0">
              <a:buNone/>
            </a:pPr>
            <a:r>
              <a:rPr lang="en-GB" sz="6400" dirty="0">
                <a:solidFill>
                  <a:srgbClr val="44546A"/>
                </a:solidFill>
                <a:latin typeface="Arial" panose="020B0604020202020204"/>
                <a:hlinkClick r:id="rId7"/>
              </a:rPr>
              <a:t>monika.queisser@oecd.org</a:t>
            </a:r>
          </a:p>
          <a:p>
            <a:pPr marL="0" indent="0">
              <a:buNone/>
            </a:pPr>
            <a:endParaRPr lang="en-GB" sz="1650" dirty="0">
              <a:solidFill>
                <a:srgbClr val="44546A"/>
              </a:solidFill>
              <a:latin typeface="Arial" panose="020B0604020202020204"/>
            </a:endParaRPr>
          </a:p>
          <a:p>
            <a:pPr marL="0" indent="0">
              <a:buNone/>
            </a:pPr>
            <a:r>
              <a:rPr lang="en-US" sz="165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/>
              </a:rPr>
              <a:t>	</a:t>
            </a:r>
          </a:p>
          <a:p>
            <a:pPr marL="0" indent="0">
              <a:buNone/>
            </a:pPr>
            <a:r>
              <a:rPr lang="en-US" sz="6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/>
              </a:rPr>
              <a:t> </a:t>
            </a:r>
          </a:p>
          <a:p>
            <a:pPr marL="0" indent="0">
              <a:buNone/>
            </a:pPr>
            <a:r>
              <a:rPr lang="en-US" sz="6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/>
              </a:rPr>
              <a:t> Follow us on</a:t>
            </a:r>
            <a:br>
              <a:rPr lang="en-US" sz="64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/>
              </a:rPr>
            </a:br>
            <a:r>
              <a:rPr lang="en-US" sz="6400" b="1" dirty="0">
                <a:solidFill>
                  <a:srgbClr val="44546A"/>
                </a:solidFill>
                <a:latin typeface="Arial" panose="020B0604020202020204"/>
              </a:rPr>
              <a:t>@OECD_Social</a:t>
            </a:r>
          </a:p>
        </p:txBody>
      </p:sp>
      <p:pic>
        <p:nvPicPr>
          <p:cNvPr id="16" name="Picture 15">
            <a:hlinkClick r:id="rId8"/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5956275"/>
            <a:ext cx="1630189" cy="85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17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5D6E-7A46-BBDE-1A77-11A219640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0" y="2952446"/>
            <a:ext cx="6624000" cy="992708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Grosse gender-</a:t>
            </a:r>
            <a:r>
              <a:rPr lang="en-GB" sz="2400" dirty="0" err="1"/>
              <a:t>rentenlÜcke</a:t>
            </a:r>
            <a:r>
              <a:rPr lang="en-GB" sz="2400" dirty="0"/>
              <a:t> in </a:t>
            </a:r>
            <a:r>
              <a:rPr lang="en-GB" sz="2400" dirty="0" err="1"/>
              <a:t>deutschland</a:t>
            </a:r>
            <a:endParaRPr lang="de-DE" sz="2400" dirty="0"/>
          </a:p>
        </p:txBody>
      </p:sp>
      <p:sp>
        <p:nvSpPr>
          <p:cNvPr id="10243" name="Slide Number Placeholder 3">
            <a:extLst>
              <a:ext uri="{FF2B5EF4-FFF2-40B4-BE49-F238E27FC236}">
                <a16:creationId xmlns:a16="http://schemas.microsoft.com/office/drawing/2014/main" id="{58901A69-99D4-8866-E953-12BF0A3B4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FB46FAE-C022-4D3F-AED1-5657CF87481D}" type="slidenum">
              <a:rPr lang="en-GB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A7D21AB1-7C5B-4789-1CBB-BDCD7EE88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C1AEDF-981F-4B3B-AFB9-120B96303EFE}" type="slidenum">
              <a:rPr lang="en-GB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>
              <a:solidFill>
                <a:srgbClr val="FFFFFF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5CDEB173-53D2-E041-3809-88D1A3212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8550" y="246063"/>
            <a:ext cx="7577906" cy="1022350"/>
          </a:xfrm>
        </p:spPr>
        <p:txBody>
          <a:bodyPr anchor="ctr"/>
          <a:lstStyle/>
          <a:p>
            <a:r>
              <a:rPr lang="en-US" altLang="en-US" sz="2800" b="1" dirty="0"/>
              <a:t>Gender </a:t>
            </a:r>
            <a:r>
              <a:rPr lang="en-US" altLang="en-US" sz="2800" b="1" dirty="0" err="1"/>
              <a:t>Rentenlücken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im</a:t>
            </a:r>
            <a:r>
              <a:rPr lang="en-US" altLang="en-US" sz="2800" b="1" dirty="0"/>
              <a:t> OECD-</a:t>
            </a:r>
            <a:r>
              <a:rPr lang="en-US" altLang="en-US" sz="2800" b="1" dirty="0" err="1"/>
              <a:t>Vergleich</a:t>
            </a:r>
            <a:endParaRPr lang="en-GB" altLang="en-US" sz="2800" b="1" dirty="0"/>
          </a:p>
        </p:txBody>
      </p:sp>
      <p:sp>
        <p:nvSpPr>
          <p:cNvPr id="14342" name="TextBox 8">
            <a:extLst>
              <a:ext uri="{FF2B5EF4-FFF2-40B4-BE49-F238E27FC236}">
                <a16:creationId xmlns:a16="http://schemas.microsoft.com/office/drawing/2014/main" id="{0E5BCE33-2D84-E15E-2861-535005EA1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6988" y="6488113"/>
            <a:ext cx="7200901" cy="2619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100" i="1" dirty="0">
                <a:solidFill>
                  <a:schemeClr val="bg2">
                    <a:lumMod val="10000"/>
                  </a:schemeClr>
                </a:solidFill>
              </a:rPr>
              <a:t>Source: Eurostat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5537746"/>
              </p:ext>
            </p:extLst>
          </p:nvPr>
        </p:nvGraphicFramePr>
        <p:xfrm>
          <a:off x="137643" y="1628800"/>
          <a:ext cx="8502357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3">
            <a:extLst>
              <a:ext uri="{FF2B5EF4-FFF2-40B4-BE49-F238E27FC236}">
                <a16:creationId xmlns:a16="http://schemas.microsoft.com/office/drawing/2014/main" id="{A7D21AB1-7C5B-4789-1CBB-BDCD7EE883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C1AEDF-981F-4B3B-AFB9-120B96303EFE}" type="slidenum">
              <a:rPr lang="en-GB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>
              <a:solidFill>
                <a:srgbClr val="FFFFFF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5CDEB173-53D2-E041-3809-88D1A32124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8550" y="246063"/>
            <a:ext cx="7415213" cy="1022350"/>
          </a:xfrm>
        </p:spPr>
        <p:txBody>
          <a:bodyPr anchor="ctr"/>
          <a:lstStyle/>
          <a:p>
            <a:r>
              <a:rPr lang="en-US" altLang="en-US" sz="2400" b="1" dirty="0"/>
              <a:t>Die Gender-</a:t>
            </a:r>
            <a:r>
              <a:rPr lang="en-US" altLang="en-US" sz="2400" b="1" dirty="0" err="1"/>
              <a:t>Rentenlücke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sinkt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kontinuierlich</a:t>
            </a:r>
            <a:r>
              <a:rPr lang="en-US" altLang="en-US" sz="2400" b="1" dirty="0"/>
              <a:t> in Deutschland, </a:t>
            </a:r>
            <a:r>
              <a:rPr lang="en-US" altLang="en-US" sz="2400" b="1" dirty="0" err="1"/>
              <a:t>besonders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im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Jahr</a:t>
            </a:r>
            <a:r>
              <a:rPr lang="en-US" altLang="en-US" sz="2400" b="1" dirty="0"/>
              <a:t> 2020</a:t>
            </a:r>
            <a:endParaRPr lang="en-GB" altLang="en-US" sz="2400" b="1" dirty="0"/>
          </a:p>
        </p:txBody>
      </p:sp>
      <p:sp>
        <p:nvSpPr>
          <p:cNvPr id="14342" name="TextBox 8">
            <a:extLst>
              <a:ext uri="{FF2B5EF4-FFF2-40B4-BE49-F238E27FC236}">
                <a16:creationId xmlns:a16="http://schemas.microsoft.com/office/drawing/2014/main" id="{0E5BCE33-2D84-E15E-2861-535005EA15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6988" y="6488113"/>
            <a:ext cx="7200901" cy="26193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100" i="1" dirty="0">
                <a:solidFill>
                  <a:schemeClr val="bg2">
                    <a:lumMod val="10000"/>
                  </a:schemeClr>
                </a:solidFill>
              </a:rPr>
              <a:t>Source: Eurostat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EF076090-F246-FD7F-5444-05809C4F099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2403504"/>
              </p:ext>
            </p:extLst>
          </p:nvPr>
        </p:nvGraphicFramePr>
        <p:xfrm>
          <a:off x="683568" y="1772816"/>
          <a:ext cx="795643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07112864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55525-0F1F-BCFB-A2F0-DC9F690D3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0" y="1528981"/>
            <a:ext cx="6624000" cy="3839641"/>
          </a:xfrm>
        </p:spPr>
        <p:txBody>
          <a:bodyPr/>
          <a:lstStyle/>
          <a:p>
            <a:pPr marL="395288">
              <a:spcBef>
                <a:spcPts val="1200"/>
              </a:spcBef>
            </a:pPr>
            <a:r>
              <a:rPr lang="en-US" altLang="en-US" sz="2400" dirty="0" err="1"/>
              <a:t>Schliessen</a:t>
            </a:r>
            <a:r>
              <a:rPr lang="en-US" altLang="en-US" sz="2400" dirty="0"/>
              <a:t> der gender –</a:t>
            </a:r>
            <a:r>
              <a:rPr lang="en-US" altLang="en-US" sz="2400" dirty="0" err="1"/>
              <a:t>rentenlücke</a:t>
            </a:r>
            <a:r>
              <a:rPr lang="en-US" altLang="en-US" sz="2400" dirty="0"/>
              <a:t> </a:t>
            </a:r>
            <a:r>
              <a:rPr lang="en-US" altLang="en-US" sz="2400" dirty="0" err="1"/>
              <a:t>erfordert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schliessen</a:t>
            </a:r>
            <a:r>
              <a:rPr lang="en-US" altLang="en-US" sz="2400" dirty="0"/>
              <a:t> von gender-</a:t>
            </a:r>
            <a:r>
              <a:rPr lang="en-US" altLang="en-US" sz="2400" dirty="0" err="1"/>
              <a:t>lücken</a:t>
            </a:r>
            <a:r>
              <a:rPr lang="en-US" altLang="en-US" sz="2400" dirty="0"/>
              <a:t> in</a:t>
            </a:r>
            <a:br>
              <a:rPr lang="en-US" altLang="en-US" sz="2400" dirty="0"/>
            </a:br>
            <a:br>
              <a:rPr lang="en-US" altLang="en-US" sz="2400" dirty="0"/>
            </a:br>
            <a:r>
              <a:rPr lang="en-US" altLang="en-US" sz="2400" dirty="0"/>
              <a:t> </a:t>
            </a:r>
            <a:r>
              <a:rPr lang="en-US" altLang="en-US" sz="2400" dirty="0" err="1"/>
              <a:t>löhnen</a:t>
            </a:r>
            <a:r>
              <a:rPr lang="en-US" altLang="en-US" sz="2400" dirty="0"/>
              <a:t> und </a:t>
            </a:r>
            <a:r>
              <a:rPr lang="en-US" altLang="en-US" sz="2400" dirty="0" err="1"/>
              <a:t>gehältern</a:t>
            </a:r>
            <a:r>
              <a:rPr lang="en-US" altLang="en-US" sz="2400" dirty="0"/>
              <a:t>,</a:t>
            </a:r>
            <a:br>
              <a:rPr lang="en-US" altLang="en-US" sz="2400" dirty="0"/>
            </a:br>
            <a:r>
              <a:rPr lang="en-US" altLang="en-US" sz="2400" dirty="0"/>
              <a:t> </a:t>
            </a:r>
            <a:r>
              <a:rPr lang="en-US" altLang="en-US" sz="2400" dirty="0" err="1"/>
              <a:t>beschäftigung</a:t>
            </a:r>
            <a:r>
              <a:rPr lang="en-US" altLang="en-US" sz="2400" dirty="0"/>
              <a:t> und </a:t>
            </a:r>
            <a:br>
              <a:rPr lang="en-US" altLang="en-US" sz="2400" dirty="0"/>
            </a:br>
            <a:r>
              <a:rPr lang="en-US" altLang="en-US" sz="2400" dirty="0" err="1"/>
              <a:t>teilzeitarbeit</a:t>
            </a:r>
            <a:br>
              <a:rPr lang="en-US" altLang="en-US" sz="2400" dirty="0"/>
            </a:br>
            <a:endParaRPr lang="en-US" altLang="en-US" sz="2400" dirty="0"/>
          </a:p>
        </p:txBody>
      </p:sp>
      <p:sp>
        <p:nvSpPr>
          <p:cNvPr id="14339" name="Slide Number Placeholder 3">
            <a:extLst>
              <a:ext uri="{FF2B5EF4-FFF2-40B4-BE49-F238E27FC236}">
                <a16:creationId xmlns:a16="http://schemas.microsoft.com/office/drawing/2014/main" id="{27A07C65-E168-9372-3565-FC66823BAE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0E896A-DDD7-4259-A73B-607ADAD8A2B1}" type="slidenum">
              <a:rPr lang="en-GB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Slide Number Placeholder 2">
            <a:extLst>
              <a:ext uri="{FF2B5EF4-FFF2-40B4-BE49-F238E27FC236}">
                <a16:creationId xmlns:a16="http://schemas.microsoft.com/office/drawing/2014/main" id="{9CF8D12D-09AE-642B-5011-54A2A72CF6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0A6D3E-C700-4B9C-8FD5-5CF667CD23B4}" type="slidenum">
              <a:rPr lang="en-US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16386" name="Title 1">
            <a:extLst>
              <a:ext uri="{FF2B5EF4-FFF2-40B4-BE49-F238E27FC236}">
                <a16:creationId xmlns:a16="http://schemas.microsoft.com/office/drawing/2014/main" id="{772B668A-280C-8EAA-B423-BC36B0C236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9631" y="219075"/>
            <a:ext cx="7463681" cy="1022350"/>
          </a:xfrm>
        </p:spPr>
        <p:txBody>
          <a:bodyPr/>
          <a:lstStyle/>
          <a:p>
            <a:r>
              <a:rPr lang="en-US" altLang="en-US" sz="2800" b="1" dirty="0"/>
              <a:t>Die Gender-</a:t>
            </a:r>
            <a:r>
              <a:rPr lang="en-US" altLang="en-US" sz="2800" b="1" dirty="0" err="1"/>
              <a:t>Lohnlücke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ist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bedeutend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geringer</a:t>
            </a:r>
            <a:r>
              <a:rPr lang="en-US" altLang="en-US" sz="2800" b="1" dirty="0"/>
              <a:t> </a:t>
            </a:r>
            <a:r>
              <a:rPr lang="en-US" altLang="en-US" sz="2800" b="1" dirty="0" err="1"/>
              <a:t>als</a:t>
            </a:r>
            <a:r>
              <a:rPr lang="en-US" altLang="en-US" sz="2800" b="1" dirty="0"/>
              <a:t> die Gender-</a:t>
            </a:r>
            <a:r>
              <a:rPr lang="en-US" altLang="en-US" sz="2800" b="1" dirty="0" err="1"/>
              <a:t>Rentenlücke</a:t>
            </a:r>
            <a:endParaRPr lang="en-GB" altLang="en-US" sz="2800" b="1" dirty="0"/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AADC7DD-D36A-E922-135D-E10D5C785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6596063"/>
            <a:ext cx="75596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 i="1" dirty="0">
                <a:solidFill>
                  <a:srgbClr val="000000"/>
                </a:solidFill>
              </a:rPr>
              <a:t>Source: Eurostat.</a:t>
            </a:r>
            <a:endParaRPr lang="en-US" altLang="en-US" sz="1100" i="1" dirty="0">
              <a:solidFill>
                <a:srgbClr val="000000"/>
              </a:solidFill>
            </a:endParaRP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F5B60EB8-BD48-7249-54CE-374EA4FCB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1355725"/>
            <a:ext cx="88026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Gender </a:t>
            </a:r>
            <a:r>
              <a:rPr lang="en-US" altLang="en-US" sz="180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Lohnlücke</a:t>
            </a:r>
            <a:r>
              <a:rPr lang="en-US" altLang="en-US" sz="18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180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stündlich</a:t>
            </a:r>
            <a:r>
              <a:rPr lang="en-US" altLang="en-US" sz="18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in 2021 </a:t>
            </a:r>
            <a:r>
              <a:rPr lang="en-US" altLang="en-US" sz="180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oder</a:t>
            </a:r>
            <a:r>
              <a:rPr lang="en-US" altLang="en-US" sz="1800" dirty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neuer</a:t>
            </a:r>
            <a:endParaRPr lang="en-GB" altLang="en-US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86E6F65-CD20-2679-0F4A-4608576BA7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861672"/>
              </p:ext>
            </p:extLst>
          </p:nvPr>
        </p:nvGraphicFramePr>
        <p:xfrm>
          <a:off x="395536" y="1839914"/>
          <a:ext cx="8352928" cy="4109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3841C-AFB5-E466-CFBA-FBEBB83A1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400" b="1" dirty="0" err="1"/>
              <a:t>Lücken</a:t>
            </a:r>
            <a:r>
              <a:rPr lang="en-GB" sz="2400" b="1" dirty="0"/>
              <a:t> in der </a:t>
            </a:r>
            <a:r>
              <a:rPr lang="en-GB" sz="2400" b="1" dirty="0" err="1"/>
              <a:t>Beschäftigung</a:t>
            </a:r>
            <a:r>
              <a:rPr lang="en-GB" sz="2400" b="1" dirty="0"/>
              <a:t> </a:t>
            </a:r>
            <a:r>
              <a:rPr lang="en-GB" sz="2400" b="1" dirty="0" err="1"/>
              <a:t>im</a:t>
            </a:r>
            <a:r>
              <a:rPr lang="en-GB" sz="2400" b="1" dirty="0"/>
              <a:t> </a:t>
            </a:r>
            <a:r>
              <a:rPr lang="en-GB" sz="2400" b="1" dirty="0" err="1"/>
              <a:t>Jahr</a:t>
            </a:r>
            <a:r>
              <a:rPr lang="en-GB" sz="2400" b="1" dirty="0"/>
              <a:t> 2022 </a:t>
            </a:r>
            <a:r>
              <a:rPr lang="en-GB" sz="2400" b="1" dirty="0" err="1"/>
              <a:t>lassen</a:t>
            </a:r>
            <a:r>
              <a:rPr lang="en-GB" sz="2400" b="1" dirty="0"/>
              <a:t> auf </a:t>
            </a:r>
            <a:r>
              <a:rPr lang="en-GB" sz="2400" b="1" dirty="0" err="1"/>
              <a:t>grosse</a:t>
            </a:r>
            <a:r>
              <a:rPr lang="en-GB" sz="2400" b="1" dirty="0"/>
              <a:t> </a:t>
            </a:r>
            <a:r>
              <a:rPr lang="en-GB" sz="2400" b="1" dirty="0" err="1"/>
              <a:t>Unterschiede</a:t>
            </a:r>
            <a:r>
              <a:rPr lang="en-GB" sz="2400" b="1" dirty="0"/>
              <a:t> in den </a:t>
            </a:r>
            <a:r>
              <a:rPr lang="en-GB" sz="2400" b="1" dirty="0" err="1"/>
              <a:t>zukünftigen</a:t>
            </a:r>
            <a:r>
              <a:rPr lang="en-GB" sz="2400" b="1" dirty="0"/>
              <a:t> </a:t>
            </a:r>
            <a:r>
              <a:rPr lang="en-GB" sz="2400" b="1" dirty="0" err="1"/>
              <a:t>Erwerbsbiografien</a:t>
            </a:r>
            <a:r>
              <a:rPr lang="en-GB" sz="2400" b="1" dirty="0"/>
              <a:t> </a:t>
            </a:r>
            <a:r>
              <a:rPr lang="en-GB" sz="2400" b="1" dirty="0" err="1"/>
              <a:t>schliessen</a:t>
            </a:r>
            <a:endParaRPr lang="en-GB" sz="24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B402DB9-1E53-D951-F2FE-A7A7CF63CA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7642458"/>
              </p:ext>
            </p:extLst>
          </p:nvPr>
        </p:nvGraphicFramePr>
        <p:xfrm>
          <a:off x="462756" y="1628800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6">
            <a:extLst>
              <a:ext uri="{FF2B5EF4-FFF2-40B4-BE49-F238E27FC236}">
                <a16:creationId xmlns:a16="http://schemas.microsoft.com/office/drawing/2014/main" id="{4822BF7A-9894-5C29-BD87-3D769830A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6596063"/>
            <a:ext cx="860127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 i="1" dirty="0">
                <a:solidFill>
                  <a:srgbClr val="000000"/>
                </a:solidFill>
              </a:rPr>
              <a:t>Source: OECD calculations based on Eurostat data on employment rates for 5-year age groups among people aged 15-75 .</a:t>
            </a:r>
            <a:endParaRPr lang="en-US" altLang="en-US" sz="11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438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3841C-AFB5-E466-CFBA-FBEBB83A1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b="1" dirty="0"/>
              <a:t>Grosse Gender- Gaps in </a:t>
            </a:r>
            <a:r>
              <a:rPr lang="en-GB" sz="2800" b="1" dirty="0" err="1"/>
              <a:t>Arbeitsstunden</a:t>
            </a:r>
            <a:r>
              <a:rPr lang="en-GB" sz="2800" b="1" dirty="0"/>
              <a:t> </a:t>
            </a:r>
            <a:br>
              <a:rPr lang="en-GB" sz="2800" b="1" dirty="0"/>
            </a:br>
            <a:r>
              <a:rPr lang="en-GB" sz="2800" b="1" dirty="0"/>
              <a:t>in Deutschland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822BF7A-9894-5C29-BD87-3D769830A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6596063"/>
            <a:ext cx="75596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100" i="1" dirty="0">
                <a:solidFill>
                  <a:srgbClr val="000000"/>
                </a:solidFill>
              </a:rPr>
              <a:t>Source: OECD calculations based on Eurostat LFS data.</a:t>
            </a:r>
            <a:endParaRPr lang="en-US" altLang="en-US" sz="1100" i="1" dirty="0">
              <a:solidFill>
                <a:srgbClr val="000000"/>
              </a:solidFill>
            </a:endParaRP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3608A18-4F4F-04E2-B231-C4378BBE31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743323"/>
              </p:ext>
            </p:extLst>
          </p:nvPr>
        </p:nvGraphicFramePr>
        <p:xfrm>
          <a:off x="468313" y="1601788"/>
          <a:ext cx="8218487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971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17CF4-9CD3-AE88-4DB2-D629F5FE8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0" y="2003470"/>
            <a:ext cx="6624000" cy="2890663"/>
          </a:xfrm>
        </p:spPr>
        <p:txBody>
          <a:bodyPr/>
          <a:lstStyle/>
          <a:p>
            <a:pPr>
              <a:defRPr/>
            </a:pPr>
            <a:r>
              <a:rPr lang="en-GB" sz="2400" dirty="0" err="1"/>
              <a:t>Rentensysteme</a:t>
            </a:r>
            <a:r>
              <a:rPr lang="en-GB" sz="2400" dirty="0"/>
              <a:t> </a:t>
            </a:r>
            <a:r>
              <a:rPr lang="en-GB" sz="2400" dirty="0" err="1"/>
              <a:t>verringern</a:t>
            </a:r>
            <a:r>
              <a:rPr lang="en-GB" sz="2400" dirty="0"/>
              <a:t> </a:t>
            </a:r>
            <a:r>
              <a:rPr lang="en-GB" sz="2400" dirty="0" err="1"/>
              <a:t>mit</a:t>
            </a:r>
            <a:r>
              <a:rPr lang="en-GB" sz="2400" dirty="0"/>
              <a:t> </a:t>
            </a:r>
            <a:r>
              <a:rPr lang="en-GB" sz="2400" dirty="0" err="1"/>
              <a:t>anrechnungszeiten</a:t>
            </a:r>
            <a:r>
              <a:rPr lang="en-GB" sz="2400" dirty="0"/>
              <a:t> und </a:t>
            </a:r>
            <a:r>
              <a:rPr lang="en-US" altLang="en-US" sz="2400" dirty="0" err="1"/>
              <a:t>Hinterbliebenenleistungen</a:t>
            </a:r>
            <a:r>
              <a:rPr lang="en-US" altLang="en-US" sz="2400" dirty="0"/>
              <a:t> </a:t>
            </a:r>
            <a:r>
              <a:rPr lang="en-GB" sz="2400" dirty="0"/>
              <a:t>die </a:t>
            </a:r>
            <a:r>
              <a:rPr lang="en-GB" sz="2400" dirty="0" err="1"/>
              <a:t>effekte</a:t>
            </a:r>
            <a:r>
              <a:rPr lang="en-GB" sz="2400" dirty="0"/>
              <a:t> von </a:t>
            </a:r>
            <a:r>
              <a:rPr lang="en-GB" sz="2400" dirty="0" err="1"/>
              <a:t>arbeitsmarktbedingten</a:t>
            </a:r>
            <a:r>
              <a:rPr lang="en-GB" sz="2400" dirty="0"/>
              <a:t> gender gaps auf </a:t>
            </a:r>
            <a:r>
              <a:rPr lang="en-GB" sz="2400" dirty="0" err="1"/>
              <a:t>alterseinkommen</a:t>
            </a:r>
            <a:br>
              <a:rPr lang="en-GB" sz="2400" dirty="0"/>
            </a:br>
            <a:endParaRPr lang="de-DE" sz="2400" dirty="0"/>
          </a:p>
        </p:txBody>
      </p:sp>
      <p:sp>
        <p:nvSpPr>
          <p:cNvPr id="24579" name="Slide Number Placeholder 3">
            <a:extLst>
              <a:ext uri="{FF2B5EF4-FFF2-40B4-BE49-F238E27FC236}">
                <a16:creationId xmlns:a16="http://schemas.microsoft.com/office/drawing/2014/main" id="{2843B849-223A-70B7-8D13-B61506F738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l"/>
              <a:defRPr sz="3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A1135DC-1D6F-4D65-8EB3-61878404D392}" type="slidenum">
              <a:rPr lang="en-GB" altLang="en-US" sz="1400" smtClean="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ECD_English_white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ShareHorizProjTaxHTField0 xmlns="c5805097-db0a-42f9-a837-be9035f1f571" xsi:nil="true"/>
    <OECDKimBussinessContext xmlns="54c4cd27-f286-408f-9ce0-33c1e0f3ab39" xsi:nil="true"/>
    <OECDProjectMembers xmlns="22a5b7d0-1699-458f-b8e2-4d8247229549">
      <UserInfo>
        <DisplayName>ADEMA Willem, ELS/SPD</DisplayName>
        <AccountId>96</AccountId>
        <AccountType/>
      </UserInfo>
      <UserInfo>
        <DisplayName>BONTHUIS Boele, ELS/SPD</DisplayName>
        <AccountId>815</AccountId>
        <AccountType/>
      </UserInfo>
      <UserInfo>
        <DisplayName>BOULHOL Hervé, ELS/SPD</DisplayName>
        <AccountId>133</AccountId>
        <AccountType/>
      </UserInfo>
      <UserInfo>
        <DisplayName>CLARKE Chris, WISE/CWB</DisplayName>
        <AccountId>124</AccountId>
        <AccountType/>
      </UserInfo>
      <UserInfo>
        <DisplayName>FREY Valerie, ELS/SPD</DisplayName>
        <AccountId>142</AccountId>
        <AccountType/>
      </UserInfo>
      <UserInfo>
        <DisplayName>FRON Pauline, ELS/HD</DisplayName>
        <AccountId>219</AccountId>
        <AccountType/>
      </UserInfo>
      <UserInfo>
        <DisplayName>GEPPERT Christian, ELS/JAI</DisplayName>
        <AccountId>454</AccountId>
        <AccountType/>
      </UserInfo>
      <UserInfo>
        <DisplayName>LADAIQUE Maxime, ELS/SPD</DisplayName>
        <AccountId>129</AccountId>
        <AccountType/>
      </UserInfo>
      <UserInfo>
        <DisplayName>LAGORCE Natalie, CFE/SMEE</DisplayName>
        <AccountId>232</AccountId>
        <AccountType/>
      </UserInfo>
      <UserInfo>
        <DisplayName>LIS Maciej, ELS/SPD</DisplayName>
        <AccountId>825</AccountId>
        <AccountType/>
      </UserInfo>
      <UserInfo>
        <DisplayName>LUSKE Marius, ELS/SAE</DisplayName>
        <AccountId>427</AccountId>
        <AccountType/>
      </UserInfo>
      <UserInfo>
        <DisplayName>QUEISSER Monika, ELS</DisplayName>
        <AccountId>90</AccountId>
        <AccountType/>
      </UserInfo>
      <UserInfo>
        <DisplayName>REILLY Andrew, ELS/SPD</DisplayName>
        <AccountId>111</AccountId>
        <AccountType/>
      </UserInfo>
      <UserInfo>
        <DisplayName>THEVENON Olivier, WISE/CWB</DisplayName>
        <AccountId>291</AccountId>
        <AccountType/>
      </UserInfo>
      <UserInfo>
        <DisplayName>VALFORT Marie-Anne, ELS/SPD</DisplayName>
        <AccountId>725</AccountId>
        <AccountType/>
      </UserInfo>
      <UserInfo>
        <DisplayName>MIRANDA Veerle, ELS/SPD</DisplayName>
        <AccountId>99</AccountId>
        <AccountType/>
      </UserInfo>
      <UserInfo>
        <DisplayName>PEREZ Fatima, ELS/SPD</DisplayName>
        <AccountId>1498</AccountId>
        <AccountType/>
      </UserInfo>
      <UserInfo>
        <DisplayName>PLOUIN Marissa, ELS/SPD</DisplayName>
        <AccountId>452</AccountId>
        <AccountType/>
      </UserInfo>
      <UserInfo>
        <DisplayName>MADDOCK Jayne, ELS/SPD</DisplayName>
        <AccountId>3546</AccountId>
        <AccountType/>
      </UserInfo>
      <UserInfo>
        <DisplayName>DEMPSEY Jo, EXD/HRM/CSG</DisplayName>
        <AccountId>683</AccountId>
        <AccountType/>
      </UserInfo>
      <UserInfo>
        <DisplayName>FLUCHTMANN Jonas, ELS/JAI</DisplayName>
        <AccountId>3581</AccountId>
        <AccountType/>
      </UserInfo>
      <UserInfo>
        <DisplayName>RIDING Sophie, ELS/SPD</DisplayName>
        <AccountId>3580</AccountId>
        <AccountType/>
      </UserInfo>
      <UserInfo>
        <DisplayName>ALBERTONE Baptiste, ELS/SPD</DisplayName>
        <AccountId>3584</AccountId>
        <AccountType/>
      </UserInfo>
      <UserInfo>
        <DisplayName>HULETT Lucy, ELS/COM</DisplayName>
        <AccountId>54</AccountId>
        <AccountType/>
      </UserInfo>
      <UserInfo>
        <DisplayName>DE TAVERNIER Wouter, ELS/SPD</DisplayName>
        <AccountId>3908</AccountId>
        <AccountType/>
      </UserInfo>
      <UserInfo>
        <DisplayName>RAUSER Eva, ELS/SPD</DisplayName>
        <AccountId>4334</AccountId>
        <AccountType/>
      </UserInfo>
      <UserInfo>
        <DisplayName>TAFUR Lina, ELS/SPD</DisplayName>
        <AccountId>4689</AccountId>
        <AccountType/>
      </UserInfo>
      <UserInfo>
        <DisplayName>BARGU Ali, ELS/SPD</DisplayName>
        <AccountId>4706</AccountId>
        <AccountType/>
      </UserInfo>
      <UserInfo>
        <DisplayName>VAN VEEN Violetta, ELS/SPD</DisplayName>
        <AccountId>4750</AccountId>
        <AccountType/>
      </UserInfo>
      <UserInfo>
        <DisplayName>HIRAYAMA Yuki, ELS/SPD</DisplayName>
        <AccountId>4828</AccountId>
        <AccountType/>
      </UserInfo>
      <UserInfo>
        <DisplayName>LLOYD Alexandre, ELS/SPD</DisplayName>
        <AccountId>4856</AccountId>
        <AccountType/>
      </UserInfo>
      <UserInfo>
        <DisplayName>LAFFINEUR Celine, ELS/SPD</DisplayName>
        <AccountId>5285</AccountId>
        <AccountType/>
      </UserInfo>
      <UserInfo>
        <DisplayName>BAERTSCH Laurenz, ELS/SPD</DisplayName>
        <AccountId>5358</AccountId>
        <AccountType/>
      </UserInfo>
      <UserInfo>
        <DisplayName>SILVA GOMEZ Valeria, ELS/SPD</DisplayName>
        <AccountId>5457</AccountId>
        <AccountType/>
      </UserInfo>
      <UserInfo>
        <DisplayName>COTS-CAPELL Júlia, ELS/SPD</DisplayName>
        <AccountId>5460</AccountId>
        <AccountType/>
      </UserInfo>
    </OECDProjectMembers>
    <OECDMainProject xmlns="22a5b7d0-1699-458f-b8e2-4d8247229549" xsi:nil="true"/>
    <eSharePWBTaxHTField0 xmlns="c9f238dd-bb73-4aef-a7a5-d644ad823e52">
      <Terms xmlns="http://schemas.microsoft.com/office/infopath/2007/PartnerControls"/>
    </eSharePWBTaxHTField0>
    <OECDlanguage xmlns="ca82dde9-3436-4d3d-bddd-d31447390034">English</OECDlanguage>
    <OECDAllRelatedUsers xmlns="c5805097-db0a-42f9-a837-be9035f1f571">
      <UserInfo>
        <DisplayName/>
        <AccountId xsi:nil="true"/>
        <AccountType/>
      </UserInfo>
    </OECDAllRelatedUsers>
    <IconOverlay xmlns="http://schemas.microsoft.com/sharepoint/v4" xsi:nil="true"/>
    <OECDCommunityDocumentID xmlns="22a5b7d0-1699-458f-b8e2-4d8247229549" xsi:nil="true"/>
    <OECDProjectManager xmlns="22a5b7d0-1699-458f-b8e2-4d8247229549">
      <UserInfo>
        <DisplayName/>
        <AccountId>90</AccountId>
        <AccountType/>
      </UserInfo>
    </OECDProjectManager>
    <OECDTagsCache xmlns="22a5b7d0-1699-458f-b8e2-4d8247229549" xsi:nil="true"/>
    <b8c3c820c0584e889da065b0a99e2c1a xmlns="22a5b7d0-1699-458f-b8e2-4d8247229549" xsi:nil="true"/>
    <OECDMeetingDate xmlns="54c4cd27-f286-408f-9ce0-33c1e0f3ab39" xsi:nil="true"/>
    <OECDSharingStatus xmlns="22a5b7d0-1699-458f-b8e2-4d8247229549" xsi:nil="true"/>
    <eShareCommitteeTaxHTField0 xmlns="c9f238dd-bb73-4aef-a7a5-d644ad823e52">
      <Terms xmlns="http://schemas.microsoft.com/office/infopath/2007/PartnerControls"/>
    </eShareCommitteeTaxHTField0>
    <OECDCommunityDocumentURL xmlns="22a5b7d0-1699-458f-b8e2-4d8247229549" xsi:nil="true"/>
    <OECDKimProvenance xmlns="54c4cd27-f286-408f-9ce0-33c1e0f3ab39" xsi:nil="true"/>
    <OECDPinnedBy xmlns="22a5b7d0-1699-458f-b8e2-4d8247229549">
      <UserInfo>
        <DisplayName/>
        <AccountId xsi:nil="true"/>
        <AccountType/>
      </UserInfo>
    </OECDPinnedBy>
    <cc3d610261fc4fa09f62df6074327105 xmlns="c5805097-db0a-42f9-a837-be9035f1f571">
      <Terms xmlns="http://schemas.microsoft.com/office/infopath/2007/PartnerControls"/>
    </cc3d610261fc4fa09f62df6074327105>
    <OECDKimStatus xmlns="54c4cd27-f286-408f-9ce0-33c1e0f3ab39">Draft</OECDKimStatus>
    <eShareCountryTaxHTField0 xmlns="c9f238dd-bb73-4aef-a7a5-d644ad823e52">
      <Terms xmlns="http://schemas.microsoft.com/office/infopath/2007/PartnerControls"/>
    </eShareCountryTaxHTField0>
    <eShareTopicTaxHTField0 xmlns="c9f238dd-bb73-4aef-a7a5-d644ad823e52">
      <Terms xmlns="http://schemas.microsoft.com/office/infopath/2007/PartnerControls"/>
    </eShareTopicTaxHTField0>
    <k87588ac03a94edb9fcc4f2494cfdd51 xmlns="22a5b7d0-1699-458f-b8e2-4d8247229549">
      <Terms xmlns="http://schemas.microsoft.com/office/infopath/2007/PartnerControls">
        <TermInfo xmlns="http://schemas.microsoft.com/office/infopath/2007/PartnerControls">
          <TermName xmlns="http://schemas.microsoft.com/office/infopath/2007/PartnerControls">ELS/SPD</TermName>
          <TermId xmlns="http://schemas.microsoft.com/office/infopath/2007/PartnerControls">0e85e649-01ae-435c-b5a2-39c5f49851ef</TermId>
        </TermInfo>
      </Terms>
    </k87588ac03a94edb9fcc4f2494cfdd51>
    <OECDProjectLookup xmlns="22a5b7d0-1699-458f-b8e2-4d8247229549">13</OECDProjectLookup>
    <eShareKeywordsTaxHTField0 xmlns="c9f238dd-bb73-4aef-a7a5-d644ad823e52">
      <Terms xmlns="http://schemas.microsoft.com/office/infopath/2007/PartnerControls"/>
    </eShareKeywordsTaxHTField0>
    <OECDExpirationDate xmlns="c5805097-db0a-42f9-a837-be9035f1f571" xsi:nil="true"/>
    <TaxCatchAll xmlns="ca82dde9-3436-4d3d-bddd-d31447390034">
      <Value>49</Value>
    </TaxCatchAl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33AB0B45A31F2B489F9B80276A6B0922" ma:contentTypeVersion="73" ma:contentTypeDescription="" ma:contentTypeScope="" ma:versionID="9a60641146cc569c79485b56ed4b21f6">
  <xsd:schema xmlns:xsd="http://www.w3.org/2001/XMLSchema" xmlns:xs="http://www.w3.org/2001/XMLSchema" xmlns:p="http://schemas.microsoft.com/office/2006/metadata/properties" xmlns:ns1="54c4cd27-f286-408f-9ce0-33c1e0f3ab39" xmlns:ns2="c5805097-db0a-42f9-a837-be9035f1f571" xmlns:ns3="22a5b7d0-1699-458f-b8e2-4d8247229549" xmlns:ns5="c9f238dd-bb73-4aef-a7a5-d644ad823e52" xmlns:ns6="ca82dde9-3436-4d3d-bddd-d31447390034" xmlns:ns7="http://schemas.microsoft.com/sharepoint/v4" targetNamespace="http://schemas.microsoft.com/office/2006/metadata/properties" ma:root="true" ma:fieldsID="032ced2f3b94eb4200151775e7513f61" ns1:_="" ns2:_="" ns3:_="" ns5:_="" ns6:_="" ns7:_="">
    <xsd:import namespace="54c4cd27-f286-408f-9ce0-33c1e0f3ab39"/>
    <xsd:import namespace="c5805097-db0a-42f9-a837-be9035f1f571"/>
    <xsd:import namespace="22a5b7d0-1699-458f-b8e2-4d8247229549"/>
    <xsd:import namespace="c9f238dd-bb73-4aef-a7a5-d644ad823e52"/>
    <xsd:import namespace="ca82dde9-3436-4d3d-bddd-d3144739003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1:OECDKimStatus" minOccurs="0"/>
                <xsd:element ref="ns1:OECDKimBussinessContext" minOccurs="0"/>
                <xsd:element ref="ns1:OECDKimProvenance" minOccurs="0"/>
                <xsd:element ref="ns2:OECDExpirationDate" minOccurs="0"/>
                <xsd:element ref="ns3:OECDProjectLookup" minOccurs="0"/>
                <xsd:element ref="ns3:OECDProjectManager" minOccurs="0"/>
                <xsd:element ref="ns3:OECDProjectMembers" minOccurs="0"/>
                <xsd:element ref="ns3:OECDMainProject" minOccurs="0"/>
                <xsd:element ref="ns3:OECDPinnedBy" minOccurs="0"/>
                <xsd:element ref="ns5:eShareCountryTaxHTField0" minOccurs="0"/>
                <xsd:element ref="ns5:eShareTopicTaxHTField0" minOccurs="0"/>
                <xsd:element ref="ns5:eShareKeywordsTaxHTField0" minOccurs="0"/>
                <xsd:element ref="ns5:eShareCommitteeTaxHTField0" minOccurs="0"/>
                <xsd:element ref="ns5:eSharePWBTaxHTField0" minOccurs="0"/>
                <xsd:element ref="ns6:TaxCatchAllLabel" minOccurs="0"/>
                <xsd:element ref="ns1:OECDMeetingDate" minOccurs="0"/>
                <xsd:element ref="ns6:OECDlanguage" minOccurs="0"/>
                <xsd:element ref="ns6:TaxCatchAll" minOccurs="0"/>
                <xsd:element ref="ns2:cc3d610261fc4fa09f62df6074327105" minOccurs="0"/>
                <xsd:element ref="ns3:k87588ac03a94edb9fcc4f2494cfdd51" minOccurs="0"/>
                <xsd:element ref="ns3:b8c3c820c0584e889da065b0a99e2c1a" minOccurs="0"/>
                <xsd:element ref="ns7:IconOverlay" minOccurs="0"/>
                <xsd:element ref="ns3:OECDSharingStatus" minOccurs="0"/>
                <xsd:element ref="ns3:OECDCommunityDocumentURL" minOccurs="0"/>
                <xsd:element ref="ns3:OECDCommunityDocumentID" minOccurs="0"/>
                <xsd:element ref="ns2:eShareHorizProjTaxHTField0" minOccurs="0"/>
                <xsd:element ref="ns3:OECDTagsCache" minOccurs="0"/>
                <xsd:element ref="ns2:OECDAllRelatedUsers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KimStatus" ma:index="3" nillable="true" ma:displayName="Kim status" ma:default="Draft" ma:description="" ma:format="Dropdown" ma:hidden="true" ma:internalName="OECDKimStatus" ma:readOnly="false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4" nillable="true" ma:displayName="Kim bussiness context" ma:description="" ma:hidden="true" ma:internalName="OECDKimBussinessContext" ma:readOnly="false">
      <xsd:simpleType>
        <xsd:restriction base="dms:Text"/>
      </xsd:simpleType>
    </xsd:element>
    <xsd:element name="OECDKimProvenance" ma:index="5" nillable="true" ma:displayName="Kim provenance" ma:description="" ma:hidden="true" ma:internalName="OECDKimProvenance" ma:readOnly="false">
      <xsd:simpleType>
        <xsd:restriction base="dms:Text">
          <xsd:maxLength value="255"/>
        </xsd:restriction>
      </xsd:simpleType>
    </xsd:element>
    <xsd:element name="OECDMeetingDate" ma:index="24" nillable="true" ma:displayName="Meeting Date" ma:default="" ma:format="DateOnly" ma:hidden="true" ma:internalName="OECDMeeting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805097-db0a-42f9-a837-be9035f1f571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 ma:readOnly="false">
      <xsd:simpleType>
        <xsd:restriction base="dms:DateTime"/>
      </xsd:simpleType>
    </xsd:element>
    <xsd:element name="cc3d610261fc4fa09f62df6074327105" ma:index="30" nillable="true" ma:taxonomy="true" ma:internalName="cc3d610261fc4fa09f62df6074327105" ma:taxonomyFieldName="OECDHorizontalProjects" ma:displayName="Horizontal project" ma:readOnly="false" ma:default="" ma:fieldId="{cc3d6102-61fc-4fa0-9f62-df6074327105}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39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2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a5b7d0-1699-458f-b8e2-4d8247229549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e4a9a165-02d8-4f21-bcc3-1bc2950ca1ad" ma:internalName="OECDProjectLookup" ma:readOnly="false" ma:showField="OECDShortProjectName" ma:web="22a5b7d0-1699-458f-b8e2-4d8247229549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e4a9a165-02d8-4f21-bcc3-1bc2950ca1ad" ma:internalName="OECDMainProject" ma:readOnly="false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k87588ac03a94edb9fcc4f2494cfdd51" ma:index="31" nillable="true" ma:taxonomy="true" ma:internalName="k87588ac03a94edb9fcc4f2494cfdd51" ma:taxonomyFieldName="OECDProjectOwnerStructure" ma:displayName="Project owner" ma:readOnly="false" ma:default="" ma:fieldId="487588ac-03a9-4edb-9fcc-4f2494cfdd51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8c3c820c0584e889da065b0a99e2c1a" ma:index="32" nillable="true" ma:displayName="Deliverable owner_0" ma:hidden="true" ma:internalName="b8c3c820c0584e889da065b0a99e2c1a">
      <xsd:simpleType>
        <xsd:restriction base="dms:Note"/>
      </xsd:simpleType>
    </xsd:element>
    <xsd:element name="OECDSharingStatus" ma:index="36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37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38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OECDTagsCache" ma:index="41" nillable="true" ma:displayName="Tags cache" ma:description="" ma:hidden="true" ma:internalName="OECDTagsCache">
      <xsd:simpleType>
        <xsd:restriction base="dms:Note"/>
      </xsd:simpleType>
    </xsd:element>
    <xsd:element name="SharedWithUsers" ma:index="4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18" nillable="true" ma:taxonomy="true" ma:internalName="eShareCountryTaxHTField0" ma:taxonomyFieldName="OECDCountry" ma:displayName="Country" ma:readOnly="false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19" nillable="true" ma:taxonomy="true" ma:internalName="eShareTopicTaxHTField0" ma:taxonomyFieldName="OECDTopic" ma:displayName="Topic" ma:readOnly="false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0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1" nillable="true" ma:taxonomy="true" ma:internalName="eShareCommitteeTaxHTField0" ma:taxonomyFieldName="OECDCommittee" ma:displayName="Committee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2" nillable="true" ma:taxonomy="true" ma:internalName="eSharePWBTaxHTField0" ma:taxonomyFieldName="OECDPWB" ma:displayName="PWB" ma:default="" ma:fieldId="{fe327ce1-b783-48aa-9b0b-52ad26d1c9f6}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TaxCatchAllLabel" ma:index="23" nillable="true" ma:displayName="Taxonomy Catch All Column1" ma:hidden="true" ma:list="{065777cc-c5a0-47b6-ab6d-968be733c10c}" ma:internalName="TaxCatchAllLabel" ma:readOnly="true" ma:showField="CatchAllDataLabel" ma:web="c5805097-db0a-42f9-a837-be9035f1f5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ECDlanguage" ma:index="27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29" nillable="true" ma:displayName="Taxonomy Catch All Column" ma:hidden="true" ma:list="{065777cc-c5a0-47b6-ab6d-968be733c10c}" ma:internalName="TaxCatchAll" ma:showField="CatchAllData" ma:web="c5805097-db0a-42f9-a837-be9035f1f57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5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4" ma:displayName="Content Type"/>
        <xsd:element ref="dc:title" minOccurs="0" maxOccurs="1" ma:index="1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4.xml><?xml version="1.0" encoding="utf-8"?>
<LongProperties xmlns="http://schemas.microsoft.com/office/2006/metadata/longProperties">
  <LongProp xmlns="" name="OECDProjectMembers"><![CDATA[96;#ADEMA Willem, ELS/SPD;#815;#BONTHUIS Boele, ELS/SPD;#133;#BOULHOL Hervé, ELS/SPD;#124;#CLARKE Chris, WISE/CWB;#142;#FREY Valerie, ELS/SPD;#219;#FRON Pauline, ELS/SPD;#454;#GEPPERT Christian, ELS/JAI;#129;#LADAIQUE Maxime, ELS/SPD;#232;#LAGORCE Natalie, CFE/SMEE;#825;#LIS Maciej, ELS/SPD;#427;#LUSKE Marius, ELS/SAE;#90;#QUEISSER Monika, ELS;#111;#REILLY Andrew, ELS/SPD;#291;#THEVENON Olivier, WISE/CWB;#725;#VALFORT Marie-Anne, ELS/SPD;#99;#MIRANDA Veerle, ELS/SPD;#1498;#PEREZ Fatima, ELS/SPD;#452;#PLOUIN Marissa, ELS/SPD;#3546;#MADDOCK Jayne, ELS/SPD;#683;#DEMPSEY Jo, EXD/HRM/CSG;#3581;#FLUCHTMANN Jonas, ELS/JAI;#3580;#RIDING Sophie, ELS/SPD;#3584;#ALBERTONE Baptiste, ELS/SPD;#54;#HULETT Lucy, ELS/COM;#3908;#DE TAVERNIER Wouter, ELS/SPD;#4334;#RAUSER Eva, ELS/SPD;#4689;#TAFUR Lina, ELS/SPD;#4706;#BARGU Ali, ELS/SPD;#4750;#VAN VEEN Violetta, ELS/SPD;#4828;#HIRAYAMA Yuki, ELS/SPD;#4856;#LLOYD Alexandre, ELS/SPD;#5285;#LAFFINEUR Celine, ELS/SPD;#5358;#BAERTSCH Laurenz, ELS/SPD;#5457;#SILVA GOMEZ Valeria, ELS/SPD;#5460;#COTS-CAPELL Júlia, ELS/SPD]]></LongProp>
</LongProperties>
</file>

<file path=customXml/itemProps1.xml><?xml version="1.0" encoding="utf-8"?>
<ds:datastoreItem xmlns:ds="http://schemas.openxmlformats.org/officeDocument/2006/customXml" ds:itemID="{34D8EB56-1EA9-49E6-B4DA-1610A18DC62B}">
  <ds:schemaRefs>
    <ds:schemaRef ds:uri="http://purl.org/dc/terms/"/>
    <ds:schemaRef ds:uri="c9f238dd-bb73-4aef-a7a5-d644ad823e52"/>
    <ds:schemaRef ds:uri="http://purl.org/dc/elements/1.1/"/>
    <ds:schemaRef ds:uri="http://www.w3.org/XML/1998/namespace"/>
    <ds:schemaRef ds:uri="c5805097-db0a-42f9-a837-be9035f1f571"/>
    <ds:schemaRef ds:uri="http://schemas.openxmlformats.org/package/2006/metadata/core-properties"/>
    <ds:schemaRef ds:uri="http://schemas.microsoft.com/office/infopath/2007/PartnerControls"/>
    <ds:schemaRef ds:uri="http://schemas.microsoft.com/sharepoint/v4"/>
    <ds:schemaRef ds:uri="http://schemas.microsoft.com/office/2006/documentManagement/types"/>
    <ds:schemaRef ds:uri="ca82dde9-3436-4d3d-bddd-d31447390034"/>
    <ds:schemaRef ds:uri="http://purl.org/dc/dcmitype/"/>
    <ds:schemaRef ds:uri="22a5b7d0-1699-458f-b8e2-4d8247229549"/>
    <ds:schemaRef ds:uri="54c4cd27-f286-408f-9ce0-33c1e0f3ab3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0C4010FE-01B0-45DF-AE49-10EF74A1AB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c4cd27-f286-408f-9ce0-33c1e0f3ab39"/>
    <ds:schemaRef ds:uri="c5805097-db0a-42f9-a837-be9035f1f571"/>
    <ds:schemaRef ds:uri="22a5b7d0-1699-458f-b8e2-4d8247229549"/>
    <ds:schemaRef ds:uri="c9f238dd-bb73-4aef-a7a5-d644ad823e52"/>
    <ds:schemaRef ds:uri="ca82dde9-3436-4d3d-bddd-d3144739003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7C479B-B8E5-46AC-AA99-BAE73725306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5BBC6AC-4D3B-421D-857A-F4D2270AD4D1}">
  <ds:schemaRefs>
    <ds:schemaRef ds:uri="http://schemas.microsoft.com/office/2006/metadata/longProperties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OECD_English_white</Template>
  <TotalTime>7201</TotalTime>
  <Words>840</Words>
  <Application>Microsoft Office PowerPoint</Application>
  <PresentationFormat>On-screen Show (4:3)</PresentationFormat>
  <Paragraphs>89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Narrow</vt:lpstr>
      <vt:lpstr>Calibri</vt:lpstr>
      <vt:lpstr>Georgia</vt:lpstr>
      <vt:lpstr>Helvetica 65 Medium</vt:lpstr>
      <vt:lpstr>Roboto Condensed</vt:lpstr>
      <vt:lpstr>Times New Roman</vt:lpstr>
      <vt:lpstr>Wingdings</vt:lpstr>
      <vt:lpstr>OECD_English_white</vt:lpstr>
      <vt:lpstr>Frauen leben länger, aber wovon?  Ein  Ländervergleich</vt:lpstr>
      <vt:lpstr>Grosse gender-rentenlÜcke in deutschland</vt:lpstr>
      <vt:lpstr>Gender Rentenlücken im OECD-Vergleich</vt:lpstr>
      <vt:lpstr>Die Gender-Rentenlücke sinkt kontinuierlich in Deutschland, besonders im Jahr 2020</vt:lpstr>
      <vt:lpstr>Schliessen der gender –rentenlücke erfordert schliessen von gender-lücken in   löhnen und gehältern,  beschäftigung und  teilzeitarbeit </vt:lpstr>
      <vt:lpstr>Die Gender-Lohnlücke ist bedeutend geringer als die Gender-Rentenlücke</vt:lpstr>
      <vt:lpstr>Lücken in der Beschäftigung im Jahr 2022 lassen auf grosse Unterschiede in den zukünftigen Erwerbsbiografien schliessen</vt:lpstr>
      <vt:lpstr>Grosse Gender- Gaps in Arbeitsstunden  in Deutschland</vt:lpstr>
      <vt:lpstr>Rentensysteme verringern mit anrechnungszeiten und Hinterbliebenenleistungen die effekte von arbeitsmarktbedingten gender gaps auf alterseinkommen </vt:lpstr>
      <vt:lpstr>Anrechnungszeiten kompensieren zum Teil kindererziehungsbedingte Auszeiten</vt:lpstr>
      <vt:lpstr>Frauen in Deutschland leben im Durchschnitt 23.1 Jahre nach Verlassen des Arbeitsmarkts</vt:lpstr>
      <vt:lpstr>Deutsche Ausgaben für Hinterbliebenenrenten unter den höchsten in der OECD</vt:lpstr>
      <vt:lpstr>schlussfolgerungen</vt:lpstr>
      <vt:lpstr>Schlussfolgerungen</vt:lpstr>
      <vt:lpstr>Vielen Dank</vt:lpstr>
    </vt:vector>
  </TitlesOfParts>
  <Company>European Parliament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OECD</dc:title>
  <dc:creator>mmaguire</dc:creator>
  <cp:lastModifiedBy>QUEISSER Monika, ELS</cp:lastModifiedBy>
  <cp:revision>80</cp:revision>
  <dcterms:created xsi:type="dcterms:W3CDTF">2012-10-08T11:25:50Z</dcterms:created>
  <dcterms:modified xsi:type="dcterms:W3CDTF">2023-10-09T10:39:26Z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ECDCommittee">
    <vt:lpwstr/>
  </property>
  <property fmtid="{D5CDD505-2E9C-101B-9397-08002B2CF9AE}" pid="3" name="OECDPWB">
    <vt:lpwstr/>
  </property>
  <property fmtid="{D5CDD505-2E9C-101B-9397-08002B2CF9AE}" pid="4" name="OECDCountry">
    <vt:lpwstr/>
  </property>
  <property fmtid="{D5CDD505-2E9C-101B-9397-08002B2CF9AE}" pid="5" name="OECDTopic">
    <vt:lpwstr/>
  </property>
  <property fmtid="{D5CDD505-2E9C-101B-9397-08002B2CF9AE}" pid="6" name="OECDKeywords">
    <vt:lpwstr/>
  </property>
  <property fmtid="{D5CDD505-2E9C-101B-9397-08002B2CF9AE}" pid="7" name="OECDHorizontalProjects">
    <vt:lpwstr/>
  </property>
  <property fmtid="{D5CDD505-2E9C-101B-9397-08002B2CF9AE}" pid="8" name="OECDProjectOwnerStructure">
    <vt:lpwstr>49;#ELS/SPD|0e85e649-01ae-435c-b5a2-39c5f49851ef</vt:lpwstr>
  </property>
  <property fmtid="{D5CDD505-2E9C-101B-9397-08002B2CF9AE}" pid="9" name="ContentTypeId">
    <vt:lpwstr>0x0101008B4DD370EC31429186F3AD49F0D3098F00D44DBCB9EB4F45278CB5C9765BE5299500A4858B360C6A491AA753F8BCA47AA9100033AB0B45A31F2B489F9B80276A6B0922</vt:lpwstr>
  </property>
</Properties>
</file>